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70" r:id="rId4"/>
    <p:sldId id="271" r:id="rId5"/>
    <p:sldId id="272" r:id="rId6"/>
    <p:sldId id="273" r:id="rId7"/>
    <p:sldId id="274" r:id="rId8"/>
    <p:sldId id="275" r:id="rId9"/>
    <p:sldId id="276" r:id="rId10"/>
    <p:sldId id="277" r:id="rId11"/>
    <p:sldId id="278" r:id="rId12"/>
    <p:sldId id="279" r:id="rId13"/>
    <p:sldId id="280" r:id="rId14"/>
    <p:sldId id="281" r:id="rId15"/>
    <p:sldId id="258" r:id="rId16"/>
    <p:sldId id="264" r:id="rId17"/>
    <p:sldId id="259" r:id="rId18"/>
    <p:sldId id="291" r:id="rId19"/>
    <p:sldId id="260" r:id="rId20"/>
    <p:sldId id="261" r:id="rId21"/>
    <p:sldId id="262" r:id="rId22"/>
    <p:sldId id="263" r:id="rId23"/>
    <p:sldId id="265" r:id="rId24"/>
    <p:sldId id="266" r:id="rId25"/>
    <p:sldId id="269" r:id="rId26"/>
    <p:sldId id="267" r:id="rId27"/>
    <p:sldId id="268" r:id="rId28"/>
    <p:sldId id="283" r:id="rId29"/>
    <p:sldId id="284" r:id="rId30"/>
    <p:sldId id="285" r:id="rId31"/>
    <p:sldId id="288" r:id="rId32"/>
    <p:sldId id="289" r:id="rId33"/>
    <p:sldId id="293" r:id="rId34"/>
    <p:sldId id="290" r:id="rId35"/>
    <p:sldId id="292" r:id="rId36"/>
  </p:sldIdLst>
  <p:sldSz cx="9144000" cy="6858000" type="screen4x3"/>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808080"/>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3" d="100"/>
          <a:sy n="63" d="100"/>
        </p:scale>
        <p:origin x="704" y="6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4FD80A4-027D-4EE1-8A4F-26B2ACE0D5A1}" type="doc">
      <dgm:prSet loTypeId="urn:microsoft.com/office/officeart/2005/8/layout/list1" loCatId="list" qsTypeId="urn:microsoft.com/office/officeart/2005/8/quickstyle/3d1" qsCatId="3D" csTypeId="urn:microsoft.com/office/officeart/2005/8/colors/accent0_1" csCatId="mainScheme" phldr="1"/>
      <dgm:spPr/>
      <dgm:t>
        <a:bodyPr/>
        <a:lstStyle/>
        <a:p>
          <a:pPr latinLnBrk="1"/>
          <a:endParaRPr lang="ko-KR" altLang="en-US"/>
        </a:p>
      </dgm:t>
    </dgm:pt>
    <dgm:pt modelId="{DA9CC343-5262-4D5C-873E-EE45D1D57546}">
      <dgm:prSet phldrT="[텍스트]"/>
      <dgm:spPr/>
      <dgm:t>
        <a:bodyPr/>
        <a:lstStyle/>
        <a:p>
          <a:pPr latinLnBrk="1"/>
          <a:r>
            <a:rPr lang="zh-CN" altLang="en-US" b="1" dirty="0"/>
            <a:t>一</a:t>
          </a:r>
          <a:r>
            <a:rPr lang="zh-CN" altLang="en-US" dirty="0"/>
            <a:t>、</a:t>
          </a:r>
          <a:r>
            <a:rPr lang="zh-CN" altLang="en-US" b="1" dirty="0"/>
            <a:t>关于自由意志</a:t>
          </a:r>
          <a:endParaRPr lang="ko-KR" altLang="en-US" b="1" dirty="0"/>
        </a:p>
      </dgm:t>
    </dgm:pt>
    <dgm:pt modelId="{CA9C4352-8409-4F02-BB55-2F6AE5246373}" type="parTrans" cxnId="{D0848102-DDB5-425D-A3E2-80D32FE68974}">
      <dgm:prSet/>
      <dgm:spPr/>
      <dgm:t>
        <a:bodyPr/>
        <a:lstStyle/>
        <a:p>
          <a:pPr latinLnBrk="1"/>
          <a:endParaRPr lang="ko-KR" altLang="en-US"/>
        </a:p>
      </dgm:t>
    </dgm:pt>
    <dgm:pt modelId="{A53B84C3-65EE-4A87-AFE9-7F6ED25A7A3E}" type="sibTrans" cxnId="{D0848102-DDB5-425D-A3E2-80D32FE68974}">
      <dgm:prSet/>
      <dgm:spPr/>
      <dgm:t>
        <a:bodyPr/>
        <a:lstStyle/>
        <a:p>
          <a:pPr latinLnBrk="1"/>
          <a:endParaRPr lang="ko-KR" altLang="en-US"/>
        </a:p>
      </dgm:t>
    </dgm:pt>
    <dgm:pt modelId="{916BFC44-B02A-4CAF-BB88-033D54F358B7}">
      <dgm:prSet phldrT="[텍스트]"/>
      <dgm:spPr/>
      <dgm:t>
        <a:bodyPr/>
        <a:lstStyle/>
        <a:p>
          <a:pPr latinLnBrk="1"/>
          <a:r>
            <a:rPr lang="zh-CN" altLang="en-US" b="1" dirty="0"/>
            <a:t>二、拉普拉斯的决定论与反驳</a:t>
          </a:r>
          <a:endParaRPr lang="ko-KR" altLang="en-US" b="1" dirty="0"/>
        </a:p>
      </dgm:t>
    </dgm:pt>
    <dgm:pt modelId="{4378832D-DA5B-4663-A666-7E867CEEF4C9}" type="parTrans" cxnId="{FFDBE7E7-6653-46F1-B6AA-02B5C72599DC}">
      <dgm:prSet/>
      <dgm:spPr/>
      <dgm:t>
        <a:bodyPr/>
        <a:lstStyle/>
        <a:p>
          <a:pPr latinLnBrk="1"/>
          <a:endParaRPr lang="ko-KR" altLang="en-US"/>
        </a:p>
      </dgm:t>
    </dgm:pt>
    <dgm:pt modelId="{FEDE5E63-632C-4C04-A3BA-BC446B9D793F}" type="sibTrans" cxnId="{FFDBE7E7-6653-46F1-B6AA-02B5C72599DC}">
      <dgm:prSet/>
      <dgm:spPr/>
      <dgm:t>
        <a:bodyPr/>
        <a:lstStyle/>
        <a:p>
          <a:pPr latinLnBrk="1"/>
          <a:endParaRPr lang="ko-KR" altLang="en-US"/>
        </a:p>
      </dgm:t>
    </dgm:pt>
    <dgm:pt modelId="{48599AE4-7CCA-4704-A343-F4C58D3A8D4C}">
      <dgm:prSet phldrT="[텍스트]"/>
      <dgm:spPr/>
      <dgm:t>
        <a:bodyPr/>
        <a:lstStyle/>
        <a:p>
          <a:pPr latinLnBrk="1"/>
          <a:r>
            <a:rPr lang="zh-CN" altLang="en-US" b="1" dirty="0"/>
            <a:t>四、自由意志的存在方式</a:t>
          </a:r>
          <a:endParaRPr lang="ko-KR" altLang="en-US" b="1" dirty="0"/>
        </a:p>
      </dgm:t>
    </dgm:pt>
    <dgm:pt modelId="{E4AE9BD6-419D-4BF6-ACE2-3A4381926DDE}" type="parTrans" cxnId="{2C9309B9-7FB9-4A7D-8B48-473637C86751}">
      <dgm:prSet/>
      <dgm:spPr/>
      <dgm:t>
        <a:bodyPr/>
        <a:lstStyle/>
        <a:p>
          <a:pPr latinLnBrk="1"/>
          <a:endParaRPr lang="ko-KR" altLang="en-US"/>
        </a:p>
      </dgm:t>
    </dgm:pt>
    <dgm:pt modelId="{E4BC2F7B-7A6A-46FB-AACB-E6A1E1F253B3}" type="sibTrans" cxnId="{2C9309B9-7FB9-4A7D-8B48-473637C86751}">
      <dgm:prSet/>
      <dgm:spPr/>
      <dgm:t>
        <a:bodyPr/>
        <a:lstStyle/>
        <a:p>
          <a:pPr latinLnBrk="1"/>
          <a:endParaRPr lang="ko-KR" altLang="en-US"/>
        </a:p>
      </dgm:t>
    </dgm:pt>
    <dgm:pt modelId="{B0C1299B-F28E-4652-B593-8745AE747873}">
      <dgm:prSet phldrT="[텍스트]"/>
      <dgm:spPr/>
      <dgm:t>
        <a:bodyPr/>
        <a:lstStyle/>
        <a:p>
          <a:pPr latinLnBrk="1"/>
          <a:r>
            <a:rPr lang="zh-CN" altLang="en-US" b="1" dirty="0"/>
            <a:t>三、自由意志的产生过程</a:t>
          </a:r>
          <a:endParaRPr lang="ko-KR" altLang="en-US" b="1" dirty="0"/>
        </a:p>
      </dgm:t>
    </dgm:pt>
    <dgm:pt modelId="{BC247048-D3E7-4470-96FA-4C9DCBDAA69C}" type="sibTrans" cxnId="{61F90304-4E26-492A-9472-B559097AD028}">
      <dgm:prSet/>
      <dgm:spPr/>
      <dgm:t>
        <a:bodyPr/>
        <a:lstStyle/>
        <a:p>
          <a:pPr latinLnBrk="1"/>
          <a:endParaRPr lang="ko-KR" altLang="en-US"/>
        </a:p>
      </dgm:t>
    </dgm:pt>
    <dgm:pt modelId="{D1E39DC3-6BB1-410F-B1FA-8257C712A2E0}" type="parTrans" cxnId="{61F90304-4E26-492A-9472-B559097AD028}">
      <dgm:prSet/>
      <dgm:spPr/>
      <dgm:t>
        <a:bodyPr/>
        <a:lstStyle/>
        <a:p>
          <a:pPr latinLnBrk="1"/>
          <a:endParaRPr lang="ko-KR" altLang="en-US"/>
        </a:p>
      </dgm:t>
    </dgm:pt>
    <dgm:pt modelId="{8AFCD9E9-7DE3-472F-8382-84E4D62F08FC}" type="pres">
      <dgm:prSet presAssocID="{14FD80A4-027D-4EE1-8A4F-26B2ACE0D5A1}" presName="linear" presStyleCnt="0">
        <dgm:presLayoutVars>
          <dgm:dir/>
          <dgm:animLvl val="lvl"/>
          <dgm:resizeHandles val="exact"/>
        </dgm:presLayoutVars>
      </dgm:prSet>
      <dgm:spPr/>
    </dgm:pt>
    <dgm:pt modelId="{02F82362-B85F-4138-B567-E3227A801ED6}" type="pres">
      <dgm:prSet presAssocID="{DA9CC343-5262-4D5C-873E-EE45D1D57546}" presName="parentLin" presStyleCnt="0"/>
      <dgm:spPr/>
    </dgm:pt>
    <dgm:pt modelId="{0891FBA1-2E3A-43BA-97F1-1871BFACEF72}" type="pres">
      <dgm:prSet presAssocID="{DA9CC343-5262-4D5C-873E-EE45D1D57546}" presName="parentLeftMargin" presStyleLbl="node1" presStyleIdx="0" presStyleCnt="4"/>
      <dgm:spPr/>
    </dgm:pt>
    <dgm:pt modelId="{E8186284-B185-4E4B-B39F-082B5F53AB47}" type="pres">
      <dgm:prSet presAssocID="{DA9CC343-5262-4D5C-873E-EE45D1D57546}" presName="parentText" presStyleLbl="node1" presStyleIdx="0" presStyleCnt="4">
        <dgm:presLayoutVars>
          <dgm:chMax val="0"/>
          <dgm:bulletEnabled val="1"/>
        </dgm:presLayoutVars>
      </dgm:prSet>
      <dgm:spPr/>
    </dgm:pt>
    <dgm:pt modelId="{B50EC483-74D1-498D-94CC-57089C296276}" type="pres">
      <dgm:prSet presAssocID="{DA9CC343-5262-4D5C-873E-EE45D1D57546}" presName="negativeSpace" presStyleCnt="0"/>
      <dgm:spPr/>
    </dgm:pt>
    <dgm:pt modelId="{E9FEE0AF-6E97-480E-A100-6924134A79F6}" type="pres">
      <dgm:prSet presAssocID="{DA9CC343-5262-4D5C-873E-EE45D1D57546}" presName="childText" presStyleLbl="conFgAcc1" presStyleIdx="0" presStyleCnt="4">
        <dgm:presLayoutVars>
          <dgm:bulletEnabled val="1"/>
        </dgm:presLayoutVars>
      </dgm:prSet>
      <dgm:spPr/>
    </dgm:pt>
    <dgm:pt modelId="{F775A84D-C354-4BE2-BCC3-0CB99252ABCC}" type="pres">
      <dgm:prSet presAssocID="{A53B84C3-65EE-4A87-AFE9-7F6ED25A7A3E}" presName="spaceBetweenRectangles" presStyleCnt="0"/>
      <dgm:spPr/>
    </dgm:pt>
    <dgm:pt modelId="{9F468743-91C8-46AA-B8B9-28AFC4FF2D36}" type="pres">
      <dgm:prSet presAssocID="{916BFC44-B02A-4CAF-BB88-033D54F358B7}" presName="parentLin" presStyleCnt="0"/>
      <dgm:spPr/>
    </dgm:pt>
    <dgm:pt modelId="{4965F88F-0C4B-4AB3-A6D2-024E20937157}" type="pres">
      <dgm:prSet presAssocID="{916BFC44-B02A-4CAF-BB88-033D54F358B7}" presName="parentLeftMargin" presStyleLbl="node1" presStyleIdx="0" presStyleCnt="4"/>
      <dgm:spPr/>
    </dgm:pt>
    <dgm:pt modelId="{7E4203E4-5EA6-409B-9DF3-DE6771DE4531}" type="pres">
      <dgm:prSet presAssocID="{916BFC44-B02A-4CAF-BB88-033D54F358B7}" presName="parentText" presStyleLbl="node1" presStyleIdx="1" presStyleCnt="4">
        <dgm:presLayoutVars>
          <dgm:chMax val="0"/>
          <dgm:bulletEnabled val="1"/>
        </dgm:presLayoutVars>
      </dgm:prSet>
      <dgm:spPr/>
    </dgm:pt>
    <dgm:pt modelId="{0C5CF526-D6C2-4951-AD29-3AE6A885E4A9}" type="pres">
      <dgm:prSet presAssocID="{916BFC44-B02A-4CAF-BB88-033D54F358B7}" presName="negativeSpace" presStyleCnt="0"/>
      <dgm:spPr/>
    </dgm:pt>
    <dgm:pt modelId="{25E04134-F645-46E4-8B6D-56D2EAFDB4E1}" type="pres">
      <dgm:prSet presAssocID="{916BFC44-B02A-4CAF-BB88-033D54F358B7}" presName="childText" presStyleLbl="conFgAcc1" presStyleIdx="1" presStyleCnt="4">
        <dgm:presLayoutVars>
          <dgm:bulletEnabled val="1"/>
        </dgm:presLayoutVars>
      </dgm:prSet>
      <dgm:spPr/>
    </dgm:pt>
    <dgm:pt modelId="{FE16E046-B539-473D-BDF6-D0F00DCC48E2}" type="pres">
      <dgm:prSet presAssocID="{FEDE5E63-632C-4C04-A3BA-BC446B9D793F}" presName="spaceBetweenRectangles" presStyleCnt="0"/>
      <dgm:spPr/>
    </dgm:pt>
    <dgm:pt modelId="{5ED0590A-7EB2-4817-A66D-B8717B8665B0}" type="pres">
      <dgm:prSet presAssocID="{B0C1299B-F28E-4652-B593-8745AE747873}" presName="parentLin" presStyleCnt="0"/>
      <dgm:spPr/>
    </dgm:pt>
    <dgm:pt modelId="{55FF7F03-D524-45A7-998B-0BA731E85160}" type="pres">
      <dgm:prSet presAssocID="{B0C1299B-F28E-4652-B593-8745AE747873}" presName="parentLeftMargin" presStyleLbl="node1" presStyleIdx="1" presStyleCnt="4"/>
      <dgm:spPr/>
    </dgm:pt>
    <dgm:pt modelId="{5F068E4F-21FC-417C-A97A-02E6E534FC10}" type="pres">
      <dgm:prSet presAssocID="{B0C1299B-F28E-4652-B593-8745AE747873}" presName="parentText" presStyleLbl="node1" presStyleIdx="2" presStyleCnt="4">
        <dgm:presLayoutVars>
          <dgm:chMax val="0"/>
          <dgm:bulletEnabled val="1"/>
        </dgm:presLayoutVars>
      </dgm:prSet>
      <dgm:spPr/>
    </dgm:pt>
    <dgm:pt modelId="{096B5B96-2DBE-4D0E-BFF8-DDE546C7A1D2}" type="pres">
      <dgm:prSet presAssocID="{B0C1299B-F28E-4652-B593-8745AE747873}" presName="negativeSpace" presStyleCnt="0"/>
      <dgm:spPr/>
    </dgm:pt>
    <dgm:pt modelId="{7ACC1A31-31EF-4BE5-A769-E0BB81993598}" type="pres">
      <dgm:prSet presAssocID="{B0C1299B-F28E-4652-B593-8745AE747873}" presName="childText" presStyleLbl="conFgAcc1" presStyleIdx="2" presStyleCnt="4">
        <dgm:presLayoutVars>
          <dgm:bulletEnabled val="1"/>
        </dgm:presLayoutVars>
      </dgm:prSet>
      <dgm:spPr/>
    </dgm:pt>
    <dgm:pt modelId="{4A16DD96-8C88-4A35-AB29-0BD26C1ED164}" type="pres">
      <dgm:prSet presAssocID="{BC247048-D3E7-4470-96FA-4C9DCBDAA69C}" presName="spaceBetweenRectangles" presStyleCnt="0"/>
      <dgm:spPr/>
    </dgm:pt>
    <dgm:pt modelId="{9DF30662-08D6-48BC-A2A8-BF79E6C2C214}" type="pres">
      <dgm:prSet presAssocID="{48599AE4-7CCA-4704-A343-F4C58D3A8D4C}" presName="parentLin" presStyleCnt="0"/>
      <dgm:spPr/>
    </dgm:pt>
    <dgm:pt modelId="{BB68E68D-2926-4021-A0E5-5D7002D9F226}" type="pres">
      <dgm:prSet presAssocID="{48599AE4-7CCA-4704-A343-F4C58D3A8D4C}" presName="parentLeftMargin" presStyleLbl="node1" presStyleIdx="2" presStyleCnt="4"/>
      <dgm:spPr/>
    </dgm:pt>
    <dgm:pt modelId="{EB93E54E-F426-4B4B-869D-DE13C31C1AB1}" type="pres">
      <dgm:prSet presAssocID="{48599AE4-7CCA-4704-A343-F4C58D3A8D4C}" presName="parentText" presStyleLbl="node1" presStyleIdx="3" presStyleCnt="4">
        <dgm:presLayoutVars>
          <dgm:chMax val="0"/>
          <dgm:bulletEnabled val="1"/>
        </dgm:presLayoutVars>
      </dgm:prSet>
      <dgm:spPr/>
    </dgm:pt>
    <dgm:pt modelId="{52630B62-ECB1-433B-81D0-40AED6BB3090}" type="pres">
      <dgm:prSet presAssocID="{48599AE4-7CCA-4704-A343-F4C58D3A8D4C}" presName="negativeSpace" presStyleCnt="0"/>
      <dgm:spPr/>
    </dgm:pt>
    <dgm:pt modelId="{84E58106-E728-42C8-8723-996EBBB1F869}" type="pres">
      <dgm:prSet presAssocID="{48599AE4-7CCA-4704-A343-F4C58D3A8D4C}" presName="childText" presStyleLbl="conFgAcc1" presStyleIdx="3" presStyleCnt="4">
        <dgm:presLayoutVars>
          <dgm:bulletEnabled val="1"/>
        </dgm:presLayoutVars>
      </dgm:prSet>
      <dgm:spPr/>
    </dgm:pt>
  </dgm:ptLst>
  <dgm:cxnLst>
    <dgm:cxn modelId="{D0848102-DDB5-425D-A3E2-80D32FE68974}" srcId="{14FD80A4-027D-4EE1-8A4F-26B2ACE0D5A1}" destId="{DA9CC343-5262-4D5C-873E-EE45D1D57546}" srcOrd="0" destOrd="0" parTransId="{CA9C4352-8409-4F02-BB55-2F6AE5246373}" sibTransId="{A53B84C3-65EE-4A87-AFE9-7F6ED25A7A3E}"/>
    <dgm:cxn modelId="{61F90304-4E26-492A-9472-B559097AD028}" srcId="{14FD80A4-027D-4EE1-8A4F-26B2ACE0D5A1}" destId="{B0C1299B-F28E-4652-B593-8745AE747873}" srcOrd="2" destOrd="0" parTransId="{D1E39DC3-6BB1-410F-B1FA-8257C712A2E0}" sibTransId="{BC247048-D3E7-4470-96FA-4C9DCBDAA69C}"/>
    <dgm:cxn modelId="{D4BA1E3E-3707-4F91-A8C1-EC17FBB2BD21}" type="presOf" srcId="{DA9CC343-5262-4D5C-873E-EE45D1D57546}" destId="{0891FBA1-2E3A-43BA-97F1-1871BFACEF72}" srcOrd="0" destOrd="0" presId="urn:microsoft.com/office/officeart/2005/8/layout/list1"/>
    <dgm:cxn modelId="{50A3525D-2847-4CE6-88A2-21FFDDE73919}" type="presOf" srcId="{48599AE4-7CCA-4704-A343-F4C58D3A8D4C}" destId="{BB68E68D-2926-4021-A0E5-5D7002D9F226}" srcOrd="0" destOrd="0" presId="urn:microsoft.com/office/officeart/2005/8/layout/list1"/>
    <dgm:cxn modelId="{A681F94C-C7E1-4F48-987E-046D04DC663F}" type="presOf" srcId="{48599AE4-7CCA-4704-A343-F4C58D3A8D4C}" destId="{EB93E54E-F426-4B4B-869D-DE13C31C1AB1}" srcOrd="1" destOrd="0" presId="urn:microsoft.com/office/officeart/2005/8/layout/list1"/>
    <dgm:cxn modelId="{E6C0F793-E836-4E76-B5FA-C3781A4F6656}" type="presOf" srcId="{916BFC44-B02A-4CAF-BB88-033D54F358B7}" destId="{4965F88F-0C4B-4AB3-A6D2-024E20937157}" srcOrd="0" destOrd="0" presId="urn:microsoft.com/office/officeart/2005/8/layout/list1"/>
    <dgm:cxn modelId="{B96D5AA6-0EE5-4A86-AEFD-BDAABF2BDDD8}" type="presOf" srcId="{14FD80A4-027D-4EE1-8A4F-26B2ACE0D5A1}" destId="{8AFCD9E9-7DE3-472F-8382-84E4D62F08FC}" srcOrd="0" destOrd="0" presId="urn:microsoft.com/office/officeart/2005/8/layout/list1"/>
    <dgm:cxn modelId="{B840F6B5-2AE1-47AF-A703-57208848C511}" type="presOf" srcId="{B0C1299B-F28E-4652-B593-8745AE747873}" destId="{5F068E4F-21FC-417C-A97A-02E6E534FC10}" srcOrd="1" destOrd="0" presId="urn:microsoft.com/office/officeart/2005/8/layout/list1"/>
    <dgm:cxn modelId="{2C9309B9-7FB9-4A7D-8B48-473637C86751}" srcId="{14FD80A4-027D-4EE1-8A4F-26B2ACE0D5A1}" destId="{48599AE4-7CCA-4704-A343-F4C58D3A8D4C}" srcOrd="3" destOrd="0" parTransId="{E4AE9BD6-419D-4BF6-ACE2-3A4381926DDE}" sibTransId="{E4BC2F7B-7A6A-46FB-AACB-E6A1E1F253B3}"/>
    <dgm:cxn modelId="{E03FA5D6-07FC-4AEA-AC60-B906D16AAE51}" type="presOf" srcId="{916BFC44-B02A-4CAF-BB88-033D54F358B7}" destId="{7E4203E4-5EA6-409B-9DF3-DE6771DE4531}" srcOrd="1" destOrd="0" presId="urn:microsoft.com/office/officeart/2005/8/layout/list1"/>
    <dgm:cxn modelId="{295741E6-4061-4719-ADC4-32CCDBA5B655}" type="presOf" srcId="{B0C1299B-F28E-4652-B593-8745AE747873}" destId="{55FF7F03-D524-45A7-998B-0BA731E85160}" srcOrd="0" destOrd="0" presId="urn:microsoft.com/office/officeart/2005/8/layout/list1"/>
    <dgm:cxn modelId="{FFDBE7E7-6653-46F1-B6AA-02B5C72599DC}" srcId="{14FD80A4-027D-4EE1-8A4F-26B2ACE0D5A1}" destId="{916BFC44-B02A-4CAF-BB88-033D54F358B7}" srcOrd="1" destOrd="0" parTransId="{4378832D-DA5B-4663-A666-7E867CEEF4C9}" sibTransId="{FEDE5E63-632C-4C04-A3BA-BC446B9D793F}"/>
    <dgm:cxn modelId="{8BB75BEB-5444-4C2A-9197-53D8CB511F0D}" type="presOf" srcId="{DA9CC343-5262-4D5C-873E-EE45D1D57546}" destId="{E8186284-B185-4E4B-B39F-082B5F53AB47}" srcOrd="1" destOrd="0" presId="urn:microsoft.com/office/officeart/2005/8/layout/list1"/>
    <dgm:cxn modelId="{7FABA4B6-AE42-4401-BCF1-7350378BABD0}" type="presParOf" srcId="{8AFCD9E9-7DE3-472F-8382-84E4D62F08FC}" destId="{02F82362-B85F-4138-B567-E3227A801ED6}" srcOrd="0" destOrd="0" presId="urn:microsoft.com/office/officeart/2005/8/layout/list1"/>
    <dgm:cxn modelId="{2CE57EBE-61E3-4C90-A516-BE1131BB64D2}" type="presParOf" srcId="{02F82362-B85F-4138-B567-E3227A801ED6}" destId="{0891FBA1-2E3A-43BA-97F1-1871BFACEF72}" srcOrd="0" destOrd="0" presId="urn:microsoft.com/office/officeart/2005/8/layout/list1"/>
    <dgm:cxn modelId="{AA20DA97-907C-43B2-B7AB-C358B8D7F8FA}" type="presParOf" srcId="{02F82362-B85F-4138-B567-E3227A801ED6}" destId="{E8186284-B185-4E4B-B39F-082B5F53AB47}" srcOrd="1" destOrd="0" presId="urn:microsoft.com/office/officeart/2005/8/layout/list1"/>
    <dgm:cxn modelId="{E14A7735-F3D5-4A1D-83AF-D9553EA976FD}" type="presParOf" srcId="{8AFCD9E9-7DE3-472F-8382-84E4D62F08FC}" destId="{B50EC483-74D1-498D-94CC-57089C296276}" srcOrd="1" destOrd="0" presId="urn:microsoft.com/office/officeart/2005/8/layout/list1"/>
    <dgm:cxn modelId="{F8EA379C-35D4-464A-9806-3D8EC2A3D989}" type="presParOf" srcId="{8AFCD9E9-7DE3-472F-8382-84E4D62F08FC}" destId="{E9FEE0AF-6E97-480E-A100-6924134A79F6}" srcOrd="2" destOrd="0" presId="urn:microsoft.com/office/officeart/2005/8/layout/list1"/>
    <dgm:cxn modelId="{22712A23-78F7-461C-8483-43BC81973FA1}" type="presParOf" srcId="{8AFCD9E9-7DE3-472F-8382-84E4D62F08FC}" destId="{F775A84D-C354-4BE2-BCC3-0CB99252ABCC}" srcOrd="3" destOrd="0" presId="urn:microsoft.com/office/officeart/2005/8/layout/list1"/>
    <dgm:cxn modelId="{3379DFFE-E77D-4205-9090-8663799276DE}" type="presParOf" srcId="{8AFCD9E9-7DE3-472F-8382-84E4D62F08FC}" destId="{9F468743-91C8-46AA-B8B9-28AFC4FF2D36}" srcOrd="4" destOrd="0" presId="urn:microsoft.com/office/officeart/2005/8/layout/list1"/>
    <dgm:cxn modelId="{27F80301-8896-4020-B48B-7EB625DAA34A}" type="presParOf" srcId="{9F468743-91C8-46AA-B8B9-28AFC4FF2D36}" destId="{4965F88F-0C4B-4AB3-A6D2-024E20937157}" srcOrd="0" destOrd="0" presId="urn:microsoft.com/office/officeart/2005/8/layout/list1"/>
    <dgm:cxn modelId="{79E91056-B3BC-4DA2-9D87-649C078E95DE}" type="presParOf" srcId="{9F468743-91C8-46AA-B8B9-28AFC4FF2D36}" destId="{7E4203E4-5EA6-409B-9DF3-DE6771DE4531}" srcOrd="1" destOrd="0" presId="urn:microsoft.com/office/officeart/2005/8/layout/list1"/>
    <dgm:cxn modelId="{34F6ABD2-2EB7-4E33-BFE0-64D40C48F2AF}" type="presParOf" srcId="{8AFCD9E9-7DE3-472F-8382-84E4D62F08FC}" destId="{0C5CF526-D6C2-4951-AD29-3AE6A885E4A9}" srcOrd="5" destOrd="0" presId="urn:microsoft.com/office/officeart/2005/8/layout/list1"/>
    <dgm:cxn modelId="{55CD2218-FED2-4547-862C-E5532E9CB9FE}" type="presParOf" srcId="{8AFCD9E9-7DE3-472F-8382-84E4D62F08FC}" destId="{25E04134-F645-46E4-8B6D-56D2EAFDB4E1}" srcOrd="6" destOrd="0" presId="urn:microsoft.com/office/officeart/2005/8/layout/list1"/>
    <dgm:cxn modelId="{549BFC23-F199-42C8-92E0-022E7FE849C6}" type="presParOf" srcId="{8AFCD9E9-7DE3-472F-8382-84E4D62F08FC}" destId="{FE16E046-B539-473D-BDF6-D0F00DCC48E2}" srcOrd="7" destOrd="0" presId="urn:microsoft.com/office/officeart/2005/8/layout/list1"/>
    <dgm:cxn modelId="{0C4024CB-B2DD-48EC-A26A-1B049E9B8F79}" type="presParOf" srcId="{8AFCD9E9-7DE3-472F-8382-84E4D62F08FC}" destId="{5ED0590A-7EB2-4817-A66D-B8717B8665B0}" srcOrd="8" destOrd="0" presId="urn:microsoft.com/office/officeart/2005/8/layout/list1"/>
    <dgm:cxn modelId="{029EABAA-240E-44EF-9601-05B2333957D7}" type="presParOf" srcId="{5ED0590A-7EB2-4817-A66D-B8717B8665B0}" destId="{55FF7F03-D524-45A7-998B-0BA731E85160}" srcOrd="0" destOrd="0" presId="urn:microsoft.com/office/officeart/2005/8/layout/list1"/>
    <dgm:cxn modelId="{B158F0D8-8C30-4467-A3AD-A5E48F706B42}" type="presParOf" srcId="{5ED0590A-7EB2-4817-A66D-B8717B8665B0}" destId="{5F068E4F-21FC-417C-A97A-02E6E534FC10}" srcOrd="1" destOrd="0" presId="urn:microsoft.com/office/officeart/2005/8/layout/list1"/>
    <dgm:cxn modelId="{468E6104-CE71-44B7-A59D-52120E0CE99E}" type="presParOf" srcId="{8AFCD9E9-7DE3-472F-8382-84E4D62F08FC}" destId="{096B5B96-2DBE-4D0E-BFF8-DDE546C7A1D2}" srcOrd="9" destOrd="0" presId="urn:microsoft.com/office/officeart/2005/8/layout/list1"/>
    <dgm:cxn modelId="{36153D31-7AB2-4408-BFBE-2FB66BB66F15}" type="presParOf" srcId="{8AFCD9E9-7DE3-472F-8382-84E4D62F08FC}" destId="{7ACC1A31-31EF-4BE5-A769-E0BB81993598}" srcOrd="10" destOrd="0" presId="urn:microsoft.com/office/officeart/2005/8/layout/list1"/>
    <dgm:cxn modelId="{74D710B0-3039-4EA9-91D9-5FBA9BEA6A9A}" type="presParOf" srcId="{8AFCD9E9-7DE3-472F-8382-84E4D62F08FC}" destId="{4A16DD96-8C88-4A35-AB29-0BD26C1ED164}" srcOrd="11" destOrd="0" presId="urn:microsoft.com/office/officeart/2005/8/layout/list1"/>
    <dgm:cxn modelId="{7CDBE5DE-14A9-4CCC-9E62-B5F1C2A3E94F}" type="presParOf" srcId="{8AFCD9E9-7DE3-472F-8382-84E4D62F08FC}" destId="{9DF30662-08D6-48BC-A2A8-BF79E6C2C214}" srcOrd="12" destOrd="0" presId="urn:microsoft.com/office/officeart/2005/8/layout/list1"/>
    <dgm:cxn modelId="{52E21780-BC15-4E6D-ABF1-4ADD6EC22EB3}" type="presParOf" srcId="{9DF30662-08D6-48BC-A2A8-BF79E6C2C214}" destId="{BB68E68D-2926-4021-A0E5-5D7002D9F226}" srcOrd="0" destOrd="0" presId="urn:microsoft.com/office/officeart/2005/8/layout/list1"/>
    <dgm:cxn modelId="{1EC654D5-373C-4901-8542-EEA104164CE0}" type="presParOf" srcId="{9DF30662-08D6-48BC-A2A8-BF79E6C2C214}" destId="{EB93E54E-F426-4B4B-869D-DE13C31C1AB1}" srcOrd="1" destOrd="0" presId="urn:microsoft.com/office/officeart/2005/8/layout/list1"/>
    <dgm:cxn modelId="{53030E2A-42E9-4F18-9A60-28DF6B41D1CC}" type="presParOf" srcId="{8AFCD9E9-7DE3-472F-8382-84E4D62F08FC}" destId="{52630B62-ECB1-433B-81D0-40AED6BB3090}" srcOrd="13" destOrd="0" presId="urn:microsoft.com/office/officeart/2005/8/layout/list1"/>
    <dgm:cxn modelId="{E796D3FF-C7CF-4249-89D9-6BB07BB8BFD9}" type="presParOf" srcId="{8AFCD9E9-7DE3-472F-8382-84E4D62F08FC}" destId="{84E58106-E728-42C8-8723-996EBBB1F869}"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FEE0AF-6E97-480E-A100-6924134A79F6}">
      <dsp:nvSpPr>
        <dsp:cNvPr id="0" name=""/>
        <dsp:cNvSpPr/>
      </dsp:nvSpPr>
      <dsp:spPr>
        <a:xfrm>
          <a:off x="0" y="347020"/>
          <a:ext cx="6096000" cy="579600"/>
        </a:xfrm>
        <a:prstGeom prst="rect">
          <a:avLst/>
        </a:prstGeom>
        <a:solidFill>
          <a:schemeClr val="dk1">
            <a:alpha val="90000"/>
            <a:tint val="40000"/>
            <a:hueOff val="0"/>
            <a:satOff val="0"/>
            <a:lumOff val="0"/>
            <a:alphaOff val="0"/>
          </a:schemeClr>
        </a:solidFill>
        <a:ln w="9525" cap="flat" cmpd="sng" algn="ctr">
          <a:solidFill>
            <a:schemeClr val="dk1">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E8186284-B185-4E4B-B39F-082B5F53AB47}">
      <dsp:nvSpPr>
        <dsp:cNvPr id="0" name=""/>
        <dsp:cNvSpPr/>
      </dsp:nvSpPr>
      <dsp:spPr>
        <a:xfrm>
          <a:off x="304800" y="7539"/>
          <a:ext cx="4267200" cy="678960"/>
        </a:xfrm>
        <a:prstGeom prst="round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1022350" latinLnBrk="1">
            <a:lnSpc>
              <a:spcPct val="90000"/>
            </a:lnSpc>
            <a:spcBef>
              <a:spcPct val="0"/>
            </a:spcBef>
            <a:spcAft>
              <a:spcPct val="35000"/>
            </a:spcAft>
            <a:buNone/>
          </a:pPr>
          <a:r>
            <a:rPr lang="zh-CN" altLang="en-US" sz="2300" b="1" kern="1200" dirty="0"/>
            <a:t>一</a:t>
          </a:r>
          <a:r>
            <a:rPr lang="zh-CN" altLang="en-US" sz="2300" kern="1200" dirty="0"/>
            <a:t>、</a:t>
          </a:r>
          <a:r>
            <a:rPr lang="zh-CN" altLang="en-US" sz="2300" b="1" kern="1200" dirty="0"/>
            <a:t>关于自由意志</a:t>
          </a:r>
          <a:endParaRPr lang="ko-KR" altLang="en-US" sz="2300" b="1" kern="1200" dirty="0"/>
        </a:p>
      </dsp:txBody>
      <dsp:txXfrm>
        <a:off x="337944" y="40683"/>
        <a:ext cx="4200912" cy="612672"/>
      </dsp:txXfrm>
    </dsp:sp>
    <dsp:sp modelId="{25E04134-F645-46E4-8B6D-56D2EAFDB4E1}">
      <dsp:nvSpPr>
        <dsp:cNvPr id="0" name=""/>
        <dsp:cNvSpPr/>
      </dsp:nvSpPr>
      <dsp:spPr>
        <a:xfrm>
          <a:off x="0" y="1390300"/>
          <a:ext cx="6096000" cy="579600"/>
        </a:xfrm>
        <a:prstGeom prst="rect">
          <a:avLst/>
        </a:prstGeom>
        <a:solidFill>
          <a:schemeClr val="dk1">
            <a:alpha val="90000"/>
            <a:tint val="40000"/>
            <a:hueOff val="0"/>
            <a:satOff val="0"/>
            <a:lumOff val="0"/>
            <a:alphaOff val="0"/>
          </a:schemeClr>
        </a:solidFill>
        <a:ln w="9525" cap="flat" cmpd="sng" algn="ctr">
          <a:solidFill>
            <a:schemeClr val="dk1">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7E4203E4-5EA6-409B-9DF3-DE6771DE4531}">
      <dsp:nvSpPr>
        <dsp:cNvPr id="0" name=""/>
        <dsp:cNvSpPr/>
      </dsp:nvSpPr>
      <dsp:spPr>
        <a:xfrm>
          <a:off x="304800" y="1050819"/>
          <a:ext cx="4267200" cy="678960"/>
        </a:xfrm>
        <a:prstGeom prst="round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1022350" latinLnBrk="1">
            <a:lnSpc>
              <a:spcPct val="90000"/>
            </a:lnSpc>
            <a:spcBef>
              <a:spcPct val="0"/>
            </a:spcBef>
            <a:spcAft>
              <a:spcPct val="35000"/>
            </a:spcAft>
            <a:buNone/>
          </a:pPr>
          <a:r>
            <a:rPr lang="zh-CN" altLang="en-US" sz="2300" b="1" kern="1200" dirty="0"/>
            <a:t>二、拉普拉斯的决定论与反驳</a:t>
          </a:r>
          <a:endParaRPr lang="ko-KR" altLang="en-US" sz="2300" b="1" kern="1200" dirty="0"/>
        </a:p>
      </dsp:txBody>
      <dsp:txXfrm>
        <a:off x="337944" y="1083963"/>
        <a:ext cx="4200912" cy="612672"/>
      </dsp:txXfrm>
    </dsp:sp>
    <dsp:sp modelId="{7ACC1A31-31EF-4BE5-A769-E0BB81993598}">
      <dsp:nvSpPr>
        <dsp:cNvPr id="0" name=""/>
        <dsp:cNvSpPr/>
      </dsp:nvSpPr>
      <dsp:spPr>
        <a:xfrm>
          <a:off x="0" y="2433580"/>
          <a:ext cx="6096000" cy="579600"/>
        </a:xfrm>
        <a:prstGeom prst="rect">
          <a:avLst/>
        </a:prstGeom>
        <a:solidFill>
          <a:schemeClr val="dk1">
            <a:alpha val="90000"/>
            <a:tint val="40000"/>
            <a:hueOff val="0"/>
            <a:satOff val="0"/>
            <a:lumOff val="0"/>
            <a:alphaOff val="0"/>
          </a:schemeClr>
        </a:solidFill>
        <a:ln w="9525" cap="flat" cmpd="sng" algn="ctr">
          <a:solidFill>
            <a:schemeClr val="dk1">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5F068E4F-21FC-417C-A97A-02E6E534FC10}">
      <dsp:nvSpPr>
        <dsp:cNvPr id="0" name=""/>
        <dsp:cNvSpPr/>
      </dsp:nvSpPr>
      <dsp:spPr>
        <a:xfrm>
          <a:off x="304800" y="2094100"/>
          <a:ext cx="4267200" cy="678960"/>
        </a:xfrm>
        <a:prstGeom prst="round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1022350" latinLnBrk="1">
            <a:lnSpc>
              <a:spcPct val="90000"/>
            </a:lnSpc>
            <a:spcBef>
              <a:spcPct val="0"/>
            </a:spcBef>
            <a:spcAft>
              <a:spcPct val="35000"/>
            </a:spcAft>
            <a:buNone/>
          </a:pPr>
          <a:r>
            <a:rPr lang="zh-CN" altLang="en-US" sz="2300" b="1" kern="1200" dirty="0"/>
            <a:t>三、自由意志的产生过程</a:t>
          </a:r>
          <a:endParaRPr lang="ko-KR" altLang="en-US" sz="2300" b="1" kern="1200" dirty="0"/>
        </a:p>
      </dsp:txBody>
      <dsp:txXfrm>
        <a:off x="337944" y="2127244"/>
        <a:ext cx="4200912" cy="612672"/>
      </dsp:txXfrm>
    </dsp:sp>
    <dsp:sp modelId="{84E58106-E728-42C8-8723-996EBBB1F869}">
      <dsp:nvSpPr>
        <dsp:cNvPr id="0" name=""/>
        <dsp:cNvSpPr/>
      </dsp:nvSpPr>
      <dsp:spPr>
        <a:xfrm>
          <a:off x="0" y="3476860"/>
          <a:ext cx="6096000" cy="579600"/>
        </a:xfrm>
        <a:prstGeom prst="rect">
          <a:avLst/>
        </a:prstGeom>
        <a:solidFill>
          <a:schemeClr val="dk1">
            <a:alpha val="90000"/>
            <a:tint val="40000"/>
            <a:hueOff val="0"/>
            <a:satOff val="0"/>
            <a:lumOff val="0"/>
            <a:alphaOff val="0"/>
          </a:schemeClr>
        </a:solidFill>
        <a:ln w="9525" cap="flat" cmpd="sng" algn="ctr">
          <a:solidFill>
            <a:schemeClr val="dk1">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EB93E54E-F426-4B4B-869D-DE13C31C1AB1}">
      <dsp:nvSpPr>
        <dsp:cNvPr id="0" name=""/>
        <dsp:cNvSpPr/>
      </dsp:nvSpPr>
      <dsp:spPr>
        <a:xfrm>
          <a:off x="304800" y="3137380"/>
          <a:ext cx="4267200" cy="678960"/>
        </a:xfrm>
        <a:prstGeom prst="round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1022350" latinLnBrk="1">
            <a:lnSpc>
              <a:spcPct val="90000"/>
            </a:lnSpc>
            <a:spcBef>
              <a:spcPct val="0"/>
            </a:spcBef>
            <a:spcAft>
              <a:spcPct val="35000"/>
            </a:spcAft>
            <a:buNone/>
          </a:pPr>
          <a:r>
            <a:rPr lang="zh-CN" altLang="en-US" sz="2300" b="1" kern="1200" dirty="0"/>
            <a:t>四、自由意志的存在方式</a:t>
          </a:r>
          <a:endParaRPr lang="ko-KR" altLang="en-US" sz="2300" b="1" kern="1200" dirty="0"/>
        </a:p>
      </dsp:txBody>
      <dsp:txXfrm>
        <a:off x="337944" y="3170524"/>
        <a:ext cx="4200912" cy="61267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gif>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jpg>
</file>

<file path=ppt/media/image4.jpg>
</file>

<file path=ppt/media/image5.gif>
</file>

<file path=ppt/media/image6.gif>
</file>

<file path=ppt/media/image7.gi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685800" y="2130425"/>
            <a:ext cx="7772400" cy="1470025"/>
          </a:xfrm>
        </p:spPr>
        <p:txBody>
          <a:bodyPr/>
          <a:lstStyle/>
          <a:p>
            <a:r>
              <a:rPr lang="ko-KR" altLang="en-US"/>
              <a:t>마스터 제목 스타일 편집</a:t>
            </a:r>
          </a:p>
        </p:txBody>
      </p:sp>
      <p:sp>
        <p:nvSpPr>
          <p:cNvPr id="3" name="부제목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a:t>마스터 부제목 스타일 편집</a:t>
            </a:r>
          </a:p>
        </p:txBody>
      </p:sp>
      <p:sp>
        <p:nvSpPr>
          <p:cNvPr id="4" name="날짜 개체 틀 3"/>
          <p:cNvSpPr>
            <a:spLocks noGrp="1"/>
          </p:cNvSpPr>
          <p:nvPr>
            <p:ph type="dt" sz="half" idx="10"/>
          </p:nvPr>
        </p:nvSpPr>
        <p:spPr/>
        <p:txBody>
          <a:bodyPr/>
          <a:lstStyle/>
          <a:p>
            <a:fld id="{35728D6E-73AA-44BB-BCF4-C8746D0D9CE6}" type="datetimeFigureOut">
              <a:rPr lang="ko-KR" altLang="en-US" smtClean="0"/>
              <a:t>2019-11-12</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17707520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세로 텍스트 개체 틀 2"/>
          <p:cNvSpPr>
            <a:spLocks noGrp="1"/>
          </p:cNvSpPr>
          <p:nvPr>
            <p:ph type="body" orient="vert" idx="1"/>
          </p:nvPr>
        </p:nvSpPr>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35728D6E-73AA-44BB-BCF4-C8746D0D9CE6}" type="datetimeFigureOut">
              <a:rPr lang="ko-KR" altLang="en-US" smtClean="0"/>
              <a:t>2019-11-12</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2865437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6629400" y="274638"/>
            <a:ext cx="2057400" cy="5851525"/>
          </a:xfrm>
        </p:spPr>
        <p:txBody>
          <a:bodyPr vert="eaVert"/>
          <a:lstStyle/>
          <a:p>
            <a:r>
              <a:rPr lang="ko-KR" altLang="en-US"/>
              <a:t>마스터 제목 스타일 편집</a:t>
            </a:r>
          </a:p>
        </p:txBody>
      </p:sp>
      <p:sp>
        <p:nvSpPr>
          <p:cNvPr id="3" name="세로 텍스트 개체 틀 2"/>
          <p:cNvSpPr>
            <a:spLocks noGrp="1"/>
          </p:cNvSpPr>
          <p:nvPr>
            <p:ph type="body" orient="vert" idx="1"/>
          </p:nvPr>
        </p:nvSpPr>
        <p:spPr>
          <a:xfrm>
            <a:off x="457200" y="274638"/>
            <a:ext cx="6019800" cy="5851525"/>
          </a:xfrm>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35728D6E-73AA-44BB-BCF4-C8746D0D9CE6}" type="datetimeFigureOut">
              <a:rPr lang="ko-KR" altLang="en-US" smtClean="0"/>
              <a:t>2019-11-12</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29520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idx="1"/>
          </p:nvPr>
        </p:nvSpPr>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35728D6E-73AA-44BB-BCF4-C8746D0D9CE6}" type="datetimeFigureOut">
              <a:rPr lang="ko-KR" altLang="en-US" smtClean="0"/>
              <a:t>2019-11-12</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40823234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722313" y="4406900"/>
            <a:ext cx="7772400" cy="1362075"/>
          </a:xfrm>
        </p:spPr>
        <p:txBody>
          <a:bodyPr anchor="t"/>
          <a:lstStyle>
            <a:lvl1pPr algn="l">
              <a:defRPr sz="4000" b="1" cap="all"/>
            </a:lvl1pPr>
          </a:lstStyle>
          <a:p>
            <a:r>
              <a:rPr lang="ko-KR" altLang="en-US"/>
              <a:t>마스터 제목 스타일 편집</a:t>
            </a:r>
          </a:p>
        </p:txBody>
      </p:sp>
      <p:sp>
        <p:nvSpPr>
          <p:cNvPr id="3" name="텍스트 개체 틀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ko-KR" altLang="en-US"/>
              <a:t>마스터 텍스트 스타일을 편집합니다</a:t>
            </a:r>
          </a:p>
        </p:txBody>
      </p:sp>
      <p:sp>
        <p:nvSpPr>
          <p:cNvPr id="4" name="날짜 개체 틀 3"/>
          <p:cNvSpPr>
            <a:spLocks noGrp="1"/>
          </p:cNvSpPr>
          <p:nvPr>
            <p:ph type="dt" sz="half" idx="10"/>
          </p:nvPr>
        </p:nvSpPr>
        <p:spPr/>
        <p:txBody>
          <a:bodyPr/>
          <a:lstStyle/>
          <a:p>
            <a:fld id="{35728D6E-73AA-44BB-BCF4-C8746D0D9CE6}" type="datetimeFigureOut">
              <a:rPr lang="ko-KR" altLang="en-US" smtClean="0"/>
              <a:t>2019-11-12</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13216790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내용 개체 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날짜 개체 틀 4"/>
          <p:cNvSpPr>
            <a:spLocks noGrp="1"/>
          </p:cNvSpPr>
          <p:nvPr>
            <p:ph type="dt" sz="half" idx="10"/>
          </p:nvPr>
        </p:nvSpPr>
        <p:spPr/>
        <p:txBody>
          <a:bodyPr/>
          <a:lstStyle/>
          <a:p>
            <a:fld id="{35728D6E-73AA-44BB-BCF4-C8746D0D9CE6}" type="datetimeFigureOut">
              <a:rPr lang="ko-KR" altLang="en-US" smtClean="0"/>
              <a:t>2019-11-12</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38434714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lvl1pPr>
              <a:defRPr/>
            </a:lvl1pPr>
          </a:lstStyle>
          <a:p>
            <a:r>
              <a:rPr lang="ko-KR" altLang="en-US"/>
              <a:t>마스터 제목 스타일 편집</a:t>
            </a:r>
          </a:p>
        </p:txBody>
      </p:sp>
      <p:sp>
        <p:nvSpPr>
          <p:cNvPr id="3" name="텍스트 개체 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4" name="내용 개체 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텍스트 개체 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6" name="내용 개체 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7" name="날짜 개체 틀 6"/>
          <p:cNvSpPr>
            <a:spLocks noGrp="1"/>
          </p:cNvSpPr>
          <p:nvPr>
            <p:ph type="dt" sz="half" idx="10"/>
          </p:nvPr>
        </p:nvSpPr>
        <p:spPr/>
        <p:txBody>
          <a:bodyPr/>
          <a:lstStyle/>
          <a:p>
            <a:fld id="{35728D6E-73AA-44BB-BCF4-C8746D0D9CE6}" type="datetimeFigureOut">
              <a:rPr lang="ko-KR" altLang="en-US" smtClean="0"/>
              <a:t>2019-11-12</a:t>
            </a:fld>
            <a:endParaRPr lang="ko-KR" altLang="en-US"/>
          </a:p>
        </p:txBody>
      </p:sp>
      <p:sp>
        <p:nvSpPr>
          <p:cNvPr id="8" name="바닥글 개체 틀 7"/>
          <p:cNvSpPr>
            <a:spLocks noGrp="1"/>
          </p:cNvSpPr>
          <p:nvPr>
            <p:ph type="ftr" sz="quarter" idx="11"/>
          </p:nvPr>
        </p:nvSpPr>
        <p:spPr/>
        <p:txBody>
          <a:bodyPr/>
          <a:lstStyle/>
          <a:p>
            <a:endParaRPr lang="ko-KR" altLang="en-US"/>
          </a:p>
        </p:txBody>
      </p:sp>
      <p:sp>
        <p:nvSpPr>
          <p:cNvPr id="9" name="슬라이드 번호 개체 틀 8"/>
          <p:cNvSpPr>
            <a:spLocks noGrp="1"/>
          </p:cNvSpPr>
          <p:nvPr>
            <p:ph type="sldNum" sz="quarter" idx="12"/>
          </p:nvPr>
        </p:nvSpPr>
        <p:spPr/>
        <p:txBody>
          <a:body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28510627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날짜 개체 틀 2"/>
          <p:cNvSpPr>
            <a:spLocks noGrp="1"/>
          </p:cNvSpPr>
          <p:nvPr>
            <p:ph type="dt" sz="half" idx="10"/>
          </p:nvPr>
        </p:nvSpPr>
        <p:spPr/>
        <p:txBody>
          <a:bodyPr/>
          <a:lstStyle/>
          <a:p>
            <a:fld id="{35728D6E-73AA-44BB-BCF4-C8746D0D9CE6}" type="datetimeFigureOut">
              <a:rPr lang="ko-KR" altLang="en-US" smtClean="0"/>
              <a:t>2019-11-12</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24043724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35728D6E-73AA-44BB-BCF4-C8746D0D9CE6}" type="datetimeFigureOut">
              <a:rPr lang="ko-KR" altLang="en-US" smtClean="0"/>
              <a:t>2019-11-12</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3127421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457200" y="273050"/>
            <a:ext cx="3008313" cy="1162050"/>
          </a:xfrm>
        </p:spPr>
        <p:txBody>
          <a:bodyPr anchor="b"/>
          <a:lstStyle>
            <a:lvl1pPr algn="l">
              <a:defRPr sz="2000" b="1"/>
            </a:lvl1pPr>
          </a:lstStyle>
          <a:p>
            <a:r>
              <a:rPr lang="ko-KR" altLang="en-US"/>
              <a:t>마스터 제목 스타일 편집</a:t>
            </a:r>
          </a:p>
        </p:txBody>
      </p:sp>
      <p:sp>
        <p:nvSpPr>
          <p:cNvPr id="3" name="내용 개체 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텍스트 개체 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편집합니다</a:t>
            </a:r>
          </a:p>
        </p:txBody>
      </p:sp>
      <p:sp>
        <p:nvSpPr>
          <p:cNvPr id="5" name="날짜 개체 틀 4"/>
          <p:cNvSpPr>
            <a:spLocks noGrp="1"/>
          </p:cNvSpPr>
          <p:nvPr>
            <p:ph type="dt" sz="half" idx="10"/>
          </p:nvPr>
        </p:nvSpPr>
        <p:spPr/>
        <p:txBody>
          <a:bodyPr/>
          <a:lstStyle/>
          <a:p>
            <a:fld id="{35728D6E-73AA-44BB-BCF4-C8746D0D9CE6}" type="datetimeFigureOut">
              <a:rPr lang="ko-KR" altLang="en-US" smtClean="0"/>
              <a:t>2019-11-12</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7710202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1792288" y="4800600"/>
            <a:ext cx="5486400" cy="566738"/>
          </a:xfrm>
        </p:spPr>
        <p:txBody>
          <a:bodyPr anchor="b"/>
          <a:lstStyle>
            <a:lvl1pPr algn="l">
              <a:defRPr sz="2000" b="1"/>
            </a:lvl1pPr>
          </a:lstStyle>
          <a:p>
            <a:r>
              <a:rPr lang="ko-KR" altLang="en-US"/>
              <a:t>마스터 제목 스타일 편집</a:t>
            </a:r>
          </a:p>
        </p:txBody>
      </p:sp>
      <p:sp>
        <p:nvSpPr>
          <p:cNvPr id="3" name="그림 개체 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편집합니다</a:t>
            </a:r>
          </a:p>
        </p:txBody>
      </p:sp>
      <p:sp>
        <p:nvSpPr>
          <p:cNvPr id="5" name="날짜 개체 틀 4"/>
          <p:cNvSpPr>
            <a:spLocks noGrp="1"/>
          </p:cNvSpPr>
          <p:nvPr>
            <p:ph type="dt" sz="half" idx="10"/>
          </p:nvPr>
        </p:nvSpPr>
        <p:spPr/>
        <p:txBody>
          <a:bodyPr/>
          <a:lstStyle/>
          <a:p>
            <a:fld id="{35728D6E-73AA-44BB-BCF4-C8746D0D9CE6}" type="datetimeFigureOut">
              <a:rPr lang="ko-KR" altLang="en-US" smtClean="0"/>
              <a:t>2019-11-12</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4143961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alpha val="72000"/>
          </a:schemeClr>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728D6E-73AA-44BB-BCF4-C8746D0D9CE6}" type="datetimeFigureOut">
              <a:rPr lang="ko-KR" altLang="en-US" smtClean="0"/>
              <a:t>2019-11-12</a:t>
            </a:fld>
            <a:endParaRPr lang="ko-KR" altLang="en-US"/>
          </a:p>
        </p:txBody>
      </p:sp>
      <p:sp>
        <p:nvSpPr>
          <p:cNvPr id="5" name="바닥글 개체 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42756810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ctrTitle"/>
          </p:nvPr>
        </p:nvSpPr>
        <p:spPr>
          <a:xfrm>
            <a:off x="683568" y="1772816"/>
            <a:ext cx="7772400" cy="1470025"/>
          </a:xfrm>
        </p:spPr>
        <p:txBody>
          <a:bodyPr>
            <a:normAutofit/>
          </a:bodyPr>
          <a:lstStyle/>
          <a:p>
            <a:r>
              <a:rPr lang="zh-CN" altLang="en-US" sz="7200" b="1" dirty="0">
                <a:solidFill>
                  <a:schemeClr val="bg1"/>
                </a:solidFill>
                <a:latin typeface="+mj-ea"/>
              </a:rPr>
              <a:t>人是否有自由意志</a:t>
            </a:r>
            <a:endParaRPr lang="ko-KR" altLang="en-US" sz="7200" b="1" dirty="0">
              <a:solidFill>
                <a:schemeClr val="bg1"/>
              </a:solidFill>
              <a:latin typeface="+mj-ea"/>
            </a:endParaRPr>
          </a:p>
        </p:txBody>
      </p:sp>
      <p:sp>
        <p:nvSpPr>
          <p:cNvPr id="3" name="부제목 2"/>
          <p:cNvSpPr>
            <a:spLocks noGrp="1"/>
          </p:cNvSpPr>
          <p:nvPr>
            <p:ph type="subTitle" idx="1"/>
          </p:nvPr>
        </p:nvSpPr>
        <p:spPr/>
        <p:txBody>
          <a:bodyPr>
            <a:normAutofit fontScale="70000" lnSpcReduction="20000"/>
          </a:bodyPr>
          <a:lstStyle/>
          <a:p>
            <a:r>
              <a:rPr lang="zh-CN" altLang="en-US" sz="2300" dirty="0">
                <a:solidFill>
                  <a:schemeClr val="bg1">
                    <a:lumMod val="75000"/>
                  </a:schemeClr>
                </a:solidFill>
                <a:latin typeface="+mn-ea"/>
              </a:rPr>
              <a:t>第一小组</a:t>
            </a:r>
            <a:endParaRPr lang="en-US" altLang="zh-CN" sz="2300" dirty="0">
              <a:solidFill>
                <a:schemeClr val="bg1">
                  <a:lumMod val="75000"/>
                </a:schemeClr>
              </a:solidFill>
              <a:latin typeface="+mn-ea"/>
            </a:endParaRPr>
          </a:p>
          <a:p>
            <a:r>
              <a:rPr lang="zh-CN" altLang="en-US" sz="2300" dirty="0">
                <a:solidFill>
                  <a:schemeClr val="bg1">
                    <a:lumMod val="75000"/>
                  </a:schemeClr>
                </a:solidFill>
                <a:latin typeface="+mn-ea"/>
              </a:rPr>
              <a:t>王鹏</a:t>
            </a:r>
            <a:endParaRPr lang="en-US" altLang="zh-CN" sz="2300" dirty="0">
              <a:solidFill>
                <a:schemeClr val="bg1">
                  <a:lumMod val="75000"/>
                </a:schemeClr>
              </a:solidFill>
              <a:latin typeface="+mn-ea"/>
            </a:endParaRPr>
          </a:p>
          <a:p>
            <a:r>
              <a:rPr lang="zh-CN" altLang="en-US" sz="2300" dirty="0">
                <a:solidFill>
                  <a:schemeClr val="bg1">
                    <a:lumMod val="75000"/>
                  </a:schemeClr>
                </a:solidFill>
                <a:latin typeface="+mn-ea"/>
              </a:rPr>
              <a:t>余洋</a:t>
            </a:r>
            <a:endParaRPr lang="en-US" altLang="ko-KR" sz="2300" dirty="0">
              <a:solidFill>
                <a:schemeClr val="bg1">
                  <a:lumMod val="75000"/>
                </a:schemeClr>
              </a:solidFill>
              <a:latin typeface="+mn-ea"/>
            </a:endParaRPr>
          </a:p>
          <a:p>
            <a:r>
              <a:rPr lang="ko-KR" altLang="en-US" sz="2300" dirty="0" err="1">
                <a:solidFill>
                  <a:schemeClr val="bg1">
                    <a:lumMod val="75000"/>
                  </a:schemeClr>
                </a:solidFill>
                <a:latin typeface="+mn-ea"/>
              </a:rPr>
              <a:t>徐子楷</a:t>
            </a:r>
            <a:endParaRPr lang="en-US" altLang="ko-KR" sz="2300" dirty="0">
              <a:solidFill>
                <a:schemeClr val="bg1">
                  <a:lumMod val="75000"/>
                </a:schemeClr>
              </a:solidFill>
              <a:latin typeface="+mn-ea"/>
            </a:endParaRPr>
          </a:p>
          <a:p>
            <a:r>
              <a:rPr lang="ko-KR" altLang="en-US" sz="2300" dirty="0" err="1">
                <a:solidFill>
                  <a:schemeClr val="bg1">
                    <a:lumMod val="75000"/>
                  </a:schemeClr>
                </a:solidFill>
                <a:latin typeface="+mn-ea"/>
              </a:rPr>
              <a:t>王国超</a:t>
            </a:r>
            <a:endParaRPr lang="en-US" altLang="ko-KR" sz="2300" dirty="0">
              <a:solidFill>
                <a:schemeClr val="bg1">
                  <a:lumMod val="75000"/>
                </a:schemeClr>
              </a:solidFill>
              <a:latin typeface="+mn-ea"/>
            </a:endParaRPr>
          </a:p>
          <a:p>
            <a:r>
              <a:rPr lang="zh-CN" altLang="en-US" sz="2300" dirty="0">
                <a:solidFill>
                  <a:schemeClr val="bg1">
                    <a:lumMod val="75000"/>
                  </a:schemeClr>
                </a:solidFill>
                <a:latin typeface="+mn-ea"/>
              </a:rPr>
              <a:t>王信予</a:t>
            </a:r>
            <a:endParaRPr lang="en-US" altLang="ko-KR" sz="2300" dirty="0">
              <a:solidFill>
                <a:schemeClr val="bg1">
                  <a:lumMod val="75000"/>
                </a:schemeClr>
              </a:solidFill>
              <a:latin typeface="+mn-ea"/>
            </a:endParaRPr>
          </a:p>
          <a:p>
            <a:r>
              <a:rPr lang="zh-CN" altLang="en-US" sz="2300" dirty="0">
                <a:solidFill>
                  <a:schemeClr val="bg1">
                    <a:lumMod val="75000"/>
                  </a:schemeClr>
                </a:solidFill>
                <a:latin typeface="+mn-ea"/>
              </a:rPr>
              <a:t>李炅珍</a:t>
            </a:r>
            <a:endParaRPr lang="en-US" altLang="zh-CN" sz="2300" dirty="0">
              <a:solidFill>
                <a:schemeClr val="bg1">
                  <a:lumMod val="75000"/>
                </a:schemeClr>
              </a:solidFill>
              <a:latin typeface="+mn-ea"/>
            </a:endParaRPr>
          </a:p>
          <a:p>
            <a:endParaRPr lang="en-US" altLang="zh-CN" sz="1800" dirty="0">
              <a:solidFill>
                <a:srgbClr val="FFFFCC"/>
              </a:solidFill>
              <a:latin typeface="+mn-ea"/>
            </a:endParaRPr>
          </a:p>
          <a:p>
            <a:endParaRPr lang="ko-KR" altLang="en-US" sz="1800" dirty="0">
              <a:latin typeface="SimSun" panose="02010600030101010101" pitchFamily="2" charset="-122"/>
            </a:endParaRPr>
          </a:p>
        </p:txBody>
      </p:sp>
    </p:spTree>
    <p:extLst>
      <p:ext uri="{BB962C8B-B14F-4D97-AF65-F5344CB8AC3E}">
        <p14:creationId xmlns:p14="http://schemas.microsoft.com/office/powerpoint/2010/main" val="23502580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아래쪽 화살표 설명선 3"/>
          <p:cNvSpPr/>
          <p:nvPr/>
        </p:nvSpPr>
        <p:spPr>
          <a:xfrm>
            <a:off x="611560" y="548680"/>
            <a:ext cx="7848872" cy="1656184"/>
          </a:xfrm>
          <a:prstGeom prst="downArrowCallout">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拉普拉斯的决定论对自由意志的否定</a:t>
            </a:r>
            <a:endParaRPr lang="ko-KR" altLang="en-US" sz="3200" b="1" dirty="0"/>
          </a:p>
        </p:txBody>
      </p:sp>
      <p:sp>
        <p:nvSpPr>
          <p:cNvPr id="5" name="모서리가 둥근 직사각형 4"/>
          <p:cNvSpPr/>
          <p:nvPr/>
        </p:nvSpPr>
        <p:spPr>
          <a:xfrm>
            <a:off x="683568" y="2492896"/>
            <a:ext cx="7920880" cy="4032448"/>
          </a:xfrm>
          <a:prstGeom prst="roundRect">
            <a:avLst>
              <a:gd name="adj" fmla="val 11725"/>
            </a:avLst>
          </a:prstGeom>
          <a:solidFill>
            <a:schemeClr val="tx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dirty="0">
                <a:latin typeface="+mn-ea"/>
              </a:rPr>
              <a:t>·</a:t>
            </a:r>
            <a:r>
              <a:rPr lang="zh-CN" altLang="en-US" sz="3200" dirty="0">
                <a:latin typeface="+mn-ea"/>
              </a:rPr>
              <a:t>宇宙中每一个原子的位置和动量都可知</a:t>
            </a:r>
            <a:endParaRPr lang="en-US" altLang="zh-CN" sz="3200" dirty="0">
              <a:latin typeface="+mn-ea"/>
            </a:endParaRPr>
          </a:p>
          <a:p>
            <a:r>
              <a:rPr lang="en-US" altLang="zh-CN" sz="3200" dirty="0">
                <a:latin typeface="+mn-ea"/>
              </a:rPr>
              <a:t>·</a:t>
            </a:r>
            <a:r>
              <a:rPr lang="zh-CN" altLang="en-US" sz="3200" dirty="0">
                <a:latin typeface="+mn-ea"/>
              </a:rPr>
              <a:t>人类认识的物理定律能够精确描述物体      的运动</a:t>
            </a:r>
            <a:endParaRPr lang="en-US" altLang="zh-CN" sz="3200" dirty="0">
              <a:latin typeface="+mn-ea"/>
            </a:endParaRPr>
          </a:p>
          <a:p>
            <a:r>
              <a:rPr lang="en-US" altLang="zh-CN" sz="3200" dirty="0">
                <a:latin typeface="+mn-ea"/>
              </a:rPr>
              <a:t>·</a:t>
            </a:r>
            <a:r>
              <a:rPr lang="zh-CN" altLang="en-US" sz="3200" dirty="0">
                <a:latin typeface="+mn-ea"/>
              </a:rPr>
              <a:t>决定论对物质的精确预测否定了自由意志</a:t>
            </a:r>
          </a:p>
        </p:txBody>
      </p:sp>
    </p:spTree>
    <p:extLst>
      <p:ext uri="{BB962C8B-B14F-4D97-AF65-F5344CB8AC3E}">
        <p14:creationId xmlns:p14="http://schemas.microsoft.com/office/powerpoint/2010/main" val="39539257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아래쪽 화살표 설명선 3"/>
          <p:cNvSpPr/>
          <p:nvPr/>
        </p:nvSpPr>
        <p:spPr>
          <a:xfrm>
            <a:off x="611560" y="548680"/>
            <a:ext cx="7848872" cy="1656184"/>
          </a:xfrm>
          <a:prstGeom prst="downArrowCallout">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反驳一：物质运动的随机性</a:t>
            </a:r>
            <a:endParaRPr lang="ko-KR" altLang="en-US" sz="3200" b="1" dirty="0"/>
          </a:p>
        </p:txBody>
      </p:sp>
      <p:sp>
        <p:nvSpPr>
          <p:cNvPr id="5" name="모서리가 둥근 직사각형 4"/>
          <p:cNvSpPr/>
          <p:nvPr/>
        </p:nvSpPr>
        <p:spPr>
          <a:xfrm>
            <a:off x="683568" y="2492896"/>
            <a:ext cx="7920880" cy="4032448"/>
          </a:xfrm>
          <a:prstGeom prst="roundRect">
            <a:avLst>
              <a:gd name="adj" fmla="val 11725"/>
            </a:avLst>
          </a:prstGeom>
          <a:solidFill>
            <a:schemeClr val="tx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dirty="0">
                <a:latin typeface="+mn-ea"/>
              </a:rPr>
              <a:t>·</a:t>
            </a:r>
            <a:r>
              <a:rPr lang="zh-CN" altLang="en-US" sz="3200" dirty="0"/>
              <a:t>物质运动在微观量子层面上具有随机性</a:t>
            </a:r>
            <a:endParaRPr lang="en-US" altLang="zh-CN" sz="3200" dirty="0"/>
          </a:p>
          <a:p>
            <a:r>
              <a:rPr lang="en-US" altLang="zh-CN" sz="3200" dirty="0">
                <a:latin typeface="+mn-ea"/>
              </a:rPr>
              <a:t>·</a:t>
            </a:r>
            <a:r>
              <a:rPr lang="zh-CN" altLang="en-US" sz="3200" dirty="0"/>
              <a:t>物理实例：原子轨道上电子的运动</a:t>
            </a:r>
            <a:endParaRPr lang="en-US" altLang="zh-CN" sz="3200" dirty="0"/>
          </a:p>
          <a:p>
            <a:r>
              <a:rPr lang="en-US" altLang="zh-CN" sz="3200" dirty="0">
                <a:latin typeface="+mn-ea"/>
              </a:rPr>
              <a:t>·</a:t>
            </a:r>
            <a:r>
              <a:rPr lang="zh-CN" altLang="en-US" sz="3200" dirty="0"/>
              <a:t>深层思考：康德和拉普拉斯所处时代的局限</a:t>
            </a:r>
          </a:p>
        </p:txBody>
      </p:sp>
    </p:spTree>
    <p:extLst>
      <p:ext uri="{BB962C8B-B14F-4D97-AF65-F5344CB8AC3E}">
        <p14:creationId xmlns:p14="http://schemas.microsoft.com/office/powerpoint/2010/main" val="30527653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아래쪽 화살표 설명선 3"/>
          <p:cNvSpPr/>
          <p:nvPr/>
        </p:nvSpPr>
        <p:spPr>
          <a:xfrm>
            <a:off x="611560" y="548680"/>
            <a:ext cx="7848872" cy="1656184"/>
          </a:xfrm>
          <a:prstGeom prst="downArrowCallout">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反驳二：物质运动的不可逆性使得决定论的根基被否定</a:t>
            </a:r>
            <a:endParaRPr lang="ko-KR" altLang="en-US" sz="3200" b="1" dirty="0"/>
          </a:p>
        </p:txBody>
      </p:sp>
      <p:sp>
        <p:nvSpPr>
          <p:cNvPr id="5" name="모서리가 둥근 직사각형 4"/>
          <p:cNvSpPr/>
          <p:nvPr/>
        </p:nvSpPr>
        <p:spPr>
          <a:xfrm>
            <a:off x="683568" y="2492896"/>
            <a:ext cx="7920880" cy="4032448"/>
          </a:xfrm>
          <a:prstGeom prst="roundRect">
            <a:avLst>
              <a:gd name="adj" fmla="val 11725"/>
            </a:avLst>
          </a:prstGeom>
          <a:solidFill>
            <a:schemeClr val="tx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dirty="0">
                <a:latin typeface="+mn-ea"/>
              </a:rPr>
              <a:t>·</a:t>
            </a:r>
            <a:r>
              <a:rPr lang="zh-CN" altLang="en-US" sz="3200" dirty="0"/>
              <a:t>决定论的根基来源于牛顿力学的运动可逆性</a:t>
            </a:r>
            <a:endParaRPr lang="en-US" altLang="zh-CN" sz="3200" dirty="0"/>
          </a:p>
          <a:p>
            <a:r>
              <a:rPr lang="en-US" altLang="zh-CN" sz="3200" dirty="0">
                <a:latin typeface="+mn-ea"/>
              </a:rPr>
              <a:t>·</a:t>
            </a:r>
            <a:r>
              <a:rPr lang="zh-CN" altLang="en-US" sz="3200" dirty="0"/>
              <a:t>例子：两杯温度不同的水的混合显示了热运动的不可逆</a:t>
            </a:r>
            <a:endParaRPr lang="en-US" altLang="zh-CN" sz="3200" dirty="0"/>
          </a:p>
          <a:p>
            <a:r>
              <a:rPr lang="en-US" altLang="zh-CN" sz="3200" dirty="0">
                <a:latin typeface="+mn-ea"/>
              </a:rPr>
              <a:t>·</a:t>
            </a:r>
            <a:r>
              <a:rPr lang="zh-CN" altLang="en-US" sz="3200" dirty="0"/>
              <a:t>物质运动的不可逆性否定了决定论的根基，从而反驳了决定论</a:t>
            </a:r>
          </a:p>
        </p:txBody>
      </p:sp>
    </p:spTree>
    <p:extLst>
      <p:ext uri="{BB962C8B-B14F-4D97-AF65-F5344CB8AC3E}">
        <p14:creationId xmlns:p14="http://schemas.microsoft.com/office/powerpoint/2010/main" val="27425839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아래쪽 화살표 설명선 4"/>
          <p:cNvSpPr/>
          <p:nvPr/>
        </p:nvSpPr>
        <p:spPr>
          <a:xfrm>
            <a:off x="611560" y="548680"/>
            <a:ext cx="7848872" cy="1656184"/>
          </a:xfrm>
          <a:prstGeom prst="downArrowCallout">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反驳三：体系的混沌效应否定了精确计算的可能性</a:t>
            </a:r>
            <a:endParaRPr lang="ko-KR" altLang="en-US" sz="3200" b="1" dirty="0"/>
          </a:p>
        </p:txBody>
      </p:sp>
      <p:sp>
        <p:nvSpPr>
          <p:cNvPr id="6" name="모서리가 둥근 직사각형 5"/>
          <p:cNvSpPr/>
          <p:nvPr/>
        </p:nvSpPr>
        <p:spPr>
          <a:xfrm>
            <a:off x="683568" y="2492896"/>
            <a:ext cx="7920880" cy="4032448"/>
          </a:xfrm>
          <a:prstGeom prst="roundRect">
            <a:avLst>
              <a:gd name="adj" fmla="val 11725"/>
            </a:avLst>
          </a:prstGeom>
          <a:solidFill>
            <a:schemeClr val="tx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dirty="0">
                <a:latin typeface="+mn-ea"/>
              </a:rPr>
              <a:t>·</a:t>
            </a:r>
            <a:r>
              <a:rPr lang="zh-CN" altLang="en-US" sz="3200" dirty="0"/>
              <a:t>例子：热水和冷水中的粒子的热运动难以精确测量</a:t>
            </a:r>
            <a:endParaRPr lang="en-US" altLang="zh-CN" sz="3200" dirty="0"/>
          </a:p>
          <a:p>
            <a:r>
              <a:rPr lang="en-US" altLang="zh-CN" sz="3200" dirty="0">
                <a:latin typeface="+mn-ea"/>
              </a:rPr>
              <a:t>·</a:t>
            </a:r>
            <a:r>
              <a:rPr lang="zh-CN" altLang="en-US" sz="3200" dirty="0"/>
              <a:t>一个体系具有混沌的特性，即很小的输入偏差可能导致输出完全不同</a:t>
            </a:r>
            <a:endParaRPr lang="en-US" altLang="zh-CN" sz="3200" dirty="0"/>
          </a:p>
          <a:p>
            <a:r>
              <a:rPr lang="en-US" altLang="zh-CN" sz="3200" dirty="0">
                <a:latin typeface="+mn-ea"/>
              </a:rPr>
              <a:t>·</a:t>
            </a:r>
            <a:r>
              <a:rPr lang="zh-CN" altLang="en-US" sz="3200" dirty="0"/>
              <a:t>时间的可细分性使得精确计算难以进行</a:t>
            </a:r>
            <a:endParaRPr lang="en-US" altLang="zh-CN" sz="3200" dirty="0"/>
          </a:p>
          <a:p>
            <a:r>
              <a:rPr lang="en-US" altLang="zh-CN" sz="3200" dirty="0">
                <a:latin typeface="+mn-ea"/>
              </a:rPr>
              <a:t>·</a:t>
            </a:r>
            <a:r>
              <a:rPr lang="zh-CN" altLang="en-US" sz="3200" dirty="0"/>
              <a:t>测不准原理使得体系内的测量具有不确定的偏差</a:t>
            </a:r>
            <a:endParaRPr lang="en-US" altLang="zh-CN" sz="3200" dirty="0"/>
          </a:p>
        </p:txBody>
      </p:sp>
    </p:spTree>
    <p:extLst>
      <p:ext uri="{BB962C8B-B14F-4D97-AF65-F5344CB8AC3E}">
        <p14:creationId xmlns:p14="http://schemas.microsoft.com/office/powerpoint/2010/main" val="17108580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아래쪽 화살표 설명선 4"/>
          <p:cNvSpPr/>
          <p:nvPr/>
        </p:nvSpPr>
        <p:spPr>
          <a:xfrm>
            <a:off x="611560" y="548680"/>
            <a:ext cx="7848872" cy="1656184"/>
          </a:xfrm>
          <a:prstGeom prst="downArrowCallout">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总结</a:t>
            </a:r>
            <a:endParaRPr lang="ko-KR" altLang="en-US" sz="3200" b="1" dirty="0"/>
          </a:p>
        </p:txBody>
      </p:sp>
      <p:sp>
        <p:nvSpPr>
          <p:cNvPr id="6" name="모서리가 둥근 직사각형 5"/>
          <p:cNvSpPr/>
          <p:nvPr/>
        </p:nvSpPr>
        <p:spPr>
          <a:xfrm>
            <a:off x="683568" y="2492896"/>
            <a:ext cx="7920880" cy="4032448"/>
          </a:xfrm>
          <a:prstGeom prst="roundRect">
            <a:avLst>
              <a:gd name="adj" fmla="val 11725"/>
            </a:avLst>
          </a:prstGeom>
          <a:solidFill>
            <a:schemeClr val="tx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dirty="0">
                <a:latin typeface="+mn-ea"/>
              </a:rPr>
              <a:t>·</a:t>
            </a:r>
            <a:r>
              <a:rPr lang="zh-CN" altLang="en-US" sz="3200" dirty="0"/>
              <a:t>从物理层面反驳决定论</a:t>
            </a:r>
            <a:endParaRPr lang="en-US" altLang="zh-CN" sz="3200" dirty="0"/>
          </a:p>
          <a:p>
            <a:r>
              <a:rPr lang="en-US" altLang="zh-CN" sz="3200" dirty="0">
                <a:latin typeface="+mn-ea"/>
              </a:rPr>
              <a:t>·</a:t>
            </a:r>
            <a:r>
              <a:rPr lang="zh-CN" altLang="en-US" sz="3200" dirty="0"/>
              <a:t>从测量精确度的可行性和体系的混沌反驳决定论</a:t>
            </a:r>
            <a:endParaRPr lang="en-US" altLang="zh-CN" sz="3200" dirty="0"/>
          </a:p>
          <a:p>
            <a:r>
              <a:rPr lang="en-US" altLang="zh-CN" sz="3200" dirty="0">
                <a:latin typeface="+mn-ea"/>
              </a:rPr>
              <a:t>·</a:t>
            </a:r>
            <a:r>
              <a:rPr lang="zh-CN" altLang="en-US" sz="3200" dirty="0"/>
              <a:t>决定论只能在宏观效应上起到主导作用</a:t>
            </a:r>
            <a:endParaRPr lang="en-US" altLang="zh-CN" sz="3200" dirty="0"/>
          </a:p>
          <a:p>
            <a:r>
              <a:rPr lang="en-US" altLang="zh-CN" sz="3200" dirty="0">
                <a:latin typeface="+mn-ea"/>
              </a:rPr>
              <a:t>·</a:t>
            </a:r>
            <a:r>
              <a:rPr lang="zh-CN" altLang="en-US" sz="3200" dirty="0"/>
              <a:t>得出体系的随机性是形成自由意志的必要条件</a:t>
            </a:r>
          </a:p>
        </p:txBody>
      </p:sp>
    </p:spTree>
    <p:extLst>
      <p:ext uri="{BB962C8B-B14F-4D97-AF65-F5344CB8AC3E}">
        <p14:creationId xmlns:p14="http://schemas.microsoft.com/office/powerpoint/2010/main" val="20979226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직사각형 4"/>
          <p:cNvSpPr/>
          <p:nvPr/>
        </p:nvSpPr>
        <p:spPr>
          <a:xfrm>
            <a:off x="539552" y="2564904"/>
            <a:ext cx="8208912" cy="1152128"/>
          </a:xfrm>
          <a:prstGeom prst="rect">
            <a:avLst/>
          </a:prstGeom>
          <a:solidFill>
            <a:schemeClr val="bg1">
              <a:lumMod val="85000"/>
            </a:schemeClr>
          </a:solidFill>
          <a:ln w="57150">
            <a:solidFill>
              <a:schemeClr val="bg1">
                <a:lumMod val="50000"/>
              </a:schemeClr>
            </a:solid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p:cNvSpPr>
            <a:spLocks noGrp="1"/>
          </p:cNvSpPr>
          <p:nvPr>
            <p:ph type="title"/>
          </p:nvPr>
        </p:nvSpPr>
        <p:spPr>
          <a:xfrm>
            <a:off x="457200" y="2564904"/>
            <a:ext cx="8229600" cy="1143000"/>
          </a:xfrm>
        </p:spPr>
        <p:txBody>
          <a:bodyPr/>
          <a:lstStyle/>
          <a:p>
            <a:r>
              <a:rPr lang="zh-CN" altLang="en-US" b="1" dirty="0"/>
              <a:t>三、自由意志的产生过程</a:t>
            </a:r>
            <a:endParaRPr lang="ko-KR" altLang="en-US" b="1" dirty="0"/>
          </a:p>
        </p:txBody>
      </p:sp>
    </p:spTree>
    <p:extLst>
      <p:ext uri="{BB962C8B-B14F-4D97-AF65-F5344CB8AC3E}">
        <p14:creationId xmlns:p14="http://schemas.microsoft.com/office/powerpoint/2010/main" val="36006628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48A428B5-0B63-4FC2-BB8D-30864FAD64C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7611" y="908720"/>
            <a:ext cx="7008778" cy="5256584"/>
          </a:xfrm>
        </p:spPr>
      </p:pic>
    </p:spTree>
    <p:extLst>
      <p:ext uri="{BB962C8B-B14F-4D97-AF65-F5344CB8AC3E}">
        <p14:creationId xmlns:p14="http://schemas.microsoft.com/office/powerpoint/2010/main" val="30748190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863768" y="1551563"/>
            <a:ext cx="4248472" cy="3754874"/>
          </a:xfrm>
          <a:prstGeom prst="rect">
            <a:avLst/>
          </a:prstGeom>
          <a:noFill/>
        </p:spPr>
        <p:txBody>
          <a:bodyPr wrap="square" rtlCol="0">
            <a:spAutoFit/>
          </a:bodyPr>
          <a:lstStyle/>
          <a:p>
            <a:r>
              <a:rPr lang="zh-CN" altLang="ko-KR" sz="2600" b="1" dirty="0">
                <a:solidFill>
                  <a:schemeClr val="bg1"/>
                </a:solidFill>
                <a:latin typeface="+mn-ea"/>
              </a:rPr>
              <a:t>求解三体问题：</a:t>
            </a:r>
            <a:endParaRPr lang="en-US" altLang="zh-CN" sz="2600" b="1" dirty="0">
              <a:solidFill>
                <a:schemeClr val="bg1"/>
              </a:solidFill>
              <a:latin typeface="+mn-ea"/>
            </a:endParaRPr>
          </a:p>
          <a:p>
            <a:endParaRPr lang="en-US" altLang="zh-CN" sz="2600" b="1" dirty="0">
              <a:solidFill>
                <a:schemeClr val="bg1"/>
              </a:solidFill>
              <a:latin typeface="+mn-ea"/>
            </a:endParaRPr>
          </a:p>
          <a:p>
            <a:r>
              <a:rPr lang="en-US" altLang="zh-CN" sz="2400" b="1" dirty="0">
                <a:solidFill>
                  <a:schemeClr val="bg1"/>
                </a:solidFill>
                <a:latin typeface="+mn-ea"/>
              </a:rPr>
              <a:t>  </a:t>
            </a:r>
            <a:r>
              <a:rPr lang="zh-CN" altLang="ko-KR" sz="2400" b="1" dirty="0">
                <a:solidFill>
                  <a:schemeClr val="bg1"/>
                </a:solidFill>
                <a:latin typeface="+mn-ea"/>
              </a:rPr>
              <a:t>我们输入的初始状态，拥有足够精度才行，处于混沌状态的三体系统，初始状态的微小变化（这个变化可以是我们的测量精度），都将导致后续误差成指数增长，导致我们预言的数值解相差万里。</a:t>
            </a:r>
            <a:endParaRPr lang="ko-KR" altLang="ko-KR" sz="2400" b="1" dirty="0">
              <a:solidFill>
                <a:schemeClr val="bg1"/>
              </a:solidFill>
              <a:latin typeface="+mn-ea"/>
            </a:endParaRPr>
          </a:p>
          <a:p>
            <a:endParaRPr lang="ko-KR" altLang="en-US" dirty="0"/>
          </a:p>
        </p:txBody>
      </p:sp>
      <p:pic>
        <p:nvPicPr>
          <p:cNvPr id="6" name="内容占位符 5">
            <a:extLst>
              <a:ext uri="{FF2B5EF4-FFF2-40B4-BE49-F238E27FC236}">
                <a16:creationId xmlns:a16="http://schemas.microsoft.com/office/drawing/2014/main" id="{450FB1F9-962B-4306-A1C7-5726B900769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760" y="1628800"/>
            <a:ext cx="4762500" cy="3314700"/>
          </a:xfrm>
        </p:spPr>
      </p:pic>
    </p:spTree>
    <p:extLst>
      <p:ext uri="{BB962C8B-B14F-4D97-AF65-F5344CB8AC3E}">
        <p14:creationId xmlns:p14="http://schemas.microsoft.com/office/powerpoint/2010/main" val="37497002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a:extLst>
              <a:ext uri="{FF2B5EF4-FFF2-40B4-BE49-F238E27FC236}">
                <a16:creationId xmlns:a16="http://schemas.microsoft.com/office/drawing/2014/main" id="{20C0F3B3-AC06-4EB0-A2E4-D184C63511E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45295" y="1233971"/>
            <a:ext cx="5853410" cy="4390057"/>
          </a:xfrm>
        </p:spPr>
      </p:pic>
    </p:spTree>
    <p:extLst>
      <p:ext uri="{BB962C8B-B14F-4D97-AF65-F5344CB8AC3E}">
        <p14:creationId xmlns:p14="http://schemas.microsoft.com/office/powerpoint/2010/main" val="19797220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504" y="1340768"/>
            <a:ext cx="3130806" cy="39190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3779912" y="1340768"/>
            <a:ext cx="5112568" cy="4431983"/>
          </a:xfrm>
          <a:prstGeom prst="rect">
            <a:avLst/>
          </a:prstGeom>
          <a:noFill/>
        </p:spPr>
        <p:txBody>
          <a:bodyPr wrap="square" rtlCol="0">
            <a:spAutoFit/>
          </a:bodyPr>
          <a:lstStyle/>
          <a:p>
            <a:r>
              <a:rPr lang="zh-CN" altLang="ko-KR" sz="2200" b="1" dirty="0">
                <a:solidFill>
                  <a:schemeClr val="bg1"/>
                </a:solidFill>
                <a:latin typeface="+mj-ea"/>
                <a:ea typeface="+mj-ea"/>
              </a:rPr>
              <a:t>库尔特</a:t>
            </a:r>
            <a:r>
              <a:rPr lang="en-US" altLang="ko-KR" sz="2200" b="1" dirty="0">
                <a:solidFill>
                  <a:schemeClr val="bg1"/>
                </a:solidFill>
                <a:latin typeface="+mj-ea"/>
                <a:ea typeface="+mj-ea"/>
              </a:rPr>
              <a:t>•</a:t>
            </a:r>
            <a:r>
              <a:rPr lang="zh-CN" altLang="ko-KR" sz="2200" b="1" dirty="0">
                <a:solidFill>
                  <a:schemeClr val="bg1"/>
                </a:solidFill>
                <a:latin typeface="+mj-ea"/>
                <a:ea typeface="+mj-ea"/>
              </a:rPr>
              <a:t>哥德尔于</a:t>
            </a:r>
            <a:r>
              <a:rPr lang="en-US" altLang="ko-KR" sz="2200" b="1" dirty="0">
                <a:solidFill>
                  <a:schemeClr val="bg1"/>
                </a:solidFill>
                <a:latin typeface="+mj-ea"/>
                <a:ea typeface="+mj-ea"/>
              </a:rPr>
              <a:t>1931</a:t>
            </a:r>
            <a:r>
              <a:rPr lang="zh-CN" altLang="ko-KR" sz="2200" b="1" dirty="0">
                <a:solidFill>
                  <a:schemeClr val="bg1"/>
                </a:solidFill>
                <a:latin typeface="+mj-ea"/>
                <a:ea typeface="+mj-ea"/>
              </a:rPr>
              <a:t>年证明并发表了两条定理：任何一个兼容的数学形式化理论中，只要它强到足以蕴涵皮亚诺算术公理，就可以在其中构造在体系中既不能证明也不能否证的命题；任何兼容的形式体系不能用于证明它本身的兼容性。这被称为</a:t>
            </a:r>
            <a:r>
              <a:rPr lang="en-US" altLang="ko-KR" sz="2200" b="1" dirty="0">
                <a:solidFill>
                  <a:schemeClr val="bg1"/>
                </a:solidFill>
                <a:latin typeface="+mj-ea"/>
                <a:ea typeface="+mj-ea"/>
              </a:rPr>
              <a:t>“</a:t>
            </a:r>
            <a:r>
              <a:rPr lang="zh-CN" altLang="ko-KR" sz="2200" b="1" dirty="0">
                <a:solidFill>
                  <a:schemeClr val="bg1"/>
                </a:solidFill>
                <a:latin typeface="+mj-ea"/>
                <a:ea typeface="+mj-ea"/>
              </a:rPr>
              <a:t>哥德尔不完备定理</a:t>
            </a:r>
            <a:r>
              <a:rPr lang="en-US" altLang="ko-KR" sz="2200" b="1" dirty="0">
                <a:solidFill>
                  <a:schemeClr val="bg1"/>
                </a:solidFill>
                <a:latin typeface="+mj-ea"/>
                <a:ea typeface="+mj-ea"/>
              </a:rPr>
              <a:t>”</a:t>
            </a:r>
            <a:r>
              <a:rPr lang="zh-CN" altLang="ko-KR" sz="2200" b="1" dirty="0">
                <a:solidFill>
                  <a:schemeClr val="bg1"/>
                </a:solidFill>
                <a:latin typeface="+mj-ea"/>
                <a:ea typeface="+mj-ea"/>
              </a:rPr>
              <a:t>，是数理逻辑中的重要基础，它深刻地揭示了形式系统的内在局限性，也进一步揭示了人工智能的局限性，简而言之，从不完备定理可以导出总有算法解决不了的问题，也总有计算机解决不了的问题。</a:t>
            </a:r>
            <a:endParaRPr lang="ko-KR" altLang="ko-KR" sz="2200" b="1" dirty="0">
              <a:solidFill>
                <a:schemeClr val="bg1"/>
              </a:solidFill>
              <a:latin typeface="+mj-ea"/>
              <a:ea typeface="+mj-ea"/>
            </a:endParaRPr>
          </a:p>
          <a:p>
            <a:endParaRPr lang="ko-KR" altLang="en-US" dirty="0"/>
          </a:p>
        </p:txBody>
      </p:sp>
    </p:spTree>
    <p:extLst>
      <p:ext uri="{BB962C8B-B14F-4D97-AF65-F5344CB8AC3E}">
        <p14:creationId xmlns:p14="http://schemas.microsoft.com/office/powerpoint/2010/main" val="12308075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다이어그램 4"/>
          <p:cNvGraphicFramePr/>
          <p:nvPr>
            <p:extLst>
              <p:ext uri="{D42A27DB-BD31-4B8C-83A1-F6EECF244321}">
                <p14:modId xmlns:p14="http://schemas.microsoft.com/office/powerpoint/2010/main" val="3205071246"/>
              </p:ext>
            </p:extLst>
          </p:nvPr>
        </p:nvGraphicFramePr>
        <p:xfrm>
          <a:off x="1524000" y="139700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846542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a:latin typeface="휴먼둥근헤드라인" panose="02030504000101010101" pitchFamily="18" charset="-127"/>
                <a:ea typeface="휴먼둥근헤드라인" panose="02030504000101010101" pitchFamily="18" charset="-127"/>
              </a:rPr>
              <a:t> </a:t>
            </a:r>
            <a:r>
              <a:rPr lang="en-US" altLang="ko-KR" b="1" dirty="0">
                <a:solidFill>
                  <a:schemeClr val="bg1"/>
                </a:solidFill>
                <a:latin typeface="SimSun" panose="02010600030101010101" pitchFamily="2" charset="-122"/>
                <a:ea typeface="SimSun" panose="02010600030101010101" pitchFamily="2" charset="-122"/>
              </a:rPr>
              <a:t>“</a:t>
            </a:r>
            <a:r>
              <a:rPr lang="zh-CN" altLang="ko-KR" b="1" dirty="0">
                <a:solidFill>
                  <a:schemeClr val="bg1"/>
                </a:solidFill>
                <a:latin typeface="SimSun" panose="02010600030101010101" pitchFamily="2" charset="-122"/>
                <a:ea typeface="SimSun" panose="02010600030101010101" pitchFamily="2" charset="-122"/>
              </a:rPr>
              <a:t>机器人知道自己是机器人吗？</a:t>
            </a:r>
            <a:r>
              <a:rPr lang="en-US" altLang="ko-KR" b="1" dirty="0">
                <a:solidFill>
                  <a:schemeClr val="bg1"/>
                </a:solidFill>
                <a:latin typeface="SimSun" panose="02010600030101010101" pitchFamily="2" charset="-122"/>
                <a:ea typeface="SimSun" panose="02010600030101010101" pitchFamily="2" charset="-122"/>
              </a:rPr>
              <a:t>”</a:t>
            </a:r>
            <a:endParaRPr lang="ko-KR" altLang="ko-KR" b="1" dirty="0">
              <a:solidFill>
                <a:schemeClr val="bg1"/>
              </a:solidFill>
              <a:latin typeface="SimSun" panose="02010600030101010101" pitchFamily="2" charset="-122"/>
              <a:ea typeface="휴먼둥근헤드라인" panose="02030504000101010101" pitchFamily="18" charset="-127"/>
            </a:endParaRPr>
          </a:p>
        </p:txBody>
      </p:sp>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98910" y="1628800"/>
            <a:ext cx="8105538" cy="4608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156367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内容占位符 6">
            <a:extLst>
              <a:ext uri="{FF2B5EF4-FFF2-40B4-BE49-F238E27FC236}">
                <a16:creationId xmlns:a16="http://schemas.microsoft.com/office/drawing/2014/main" id="{8AFBC6EC-FBA8-4518-9C76-B6637E489CD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1573" y="1268760"/>
            <a:ext cx="7680853" cy="4320480"/>
          </a:xfrm>
        </p:spPr>
      </p:pic>
    </p:spTree>
    <p:extLst>
      <p:ext uri="{BB962C8B-B14F-4D97-AF65-F5344CB8AC3E}">
        <p14:creationId xmlns:p14="http://schemas.microsoft.com/office/powerpoint/2010/main" val="38133560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467544" y="2492896"/>
            <a:ext cx="8208912" cy="1152128"/>
          </a:xfrm>
          <a:prstGeom prst="rect">
            <a:avLst/>
          </a:prstGeom>
          <a:solidFill>
            <a:schemeClr val="bg1">
              <a:lumMod val="85000"/>
            </a:schemeClr>
          </a:solidFill>
          <a:ln w="57150">
            <a:solidFill>
              <a:schemeClr val="bg1">
                <a:lumMod val="50000"/>
              </a:schemeClr>
            </a:solid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p:cNvSpPr>
            <a:spLocks noGrp="1"/>
          </p:cNvSpPr>
          <p:nvPr>
            <p:ph type="title"/>
          </p:nvPr>
        </p:nvSpPr>
        <p:spPr>
          <a:xfrm>
            <a:off x="457200" y="2492896"/>
            <a:ext cx="8229600" cy="1143000"/>
          </a:xfrm>
        </p:spPr>
        <p:txBody>
          <a:bodyPr/>
          <a:lstStyle/>
          <a:p>
            <a:r>
              <a:rPr lang="zh-CN" altLang="en-US" b="1" dirty="0"/>
              <a:t>四、自由意志的存在方式</a:t>
            </a:r>
            <a:endParaRPr lang="ko-KR" altLang="en-US" b="1" dirty="0"/>
          </a:p>
        </p:txBody>
      </p:sp>
    </p:spTree>
    <p:extLst>
      <p:ext uri="{BB962C8B-B14F-4D97-AF65-F5344CB8AC3E}">
        <p14:creationId xmlns:p14="http://schemas.microsoft.com/office/powerpoint/2010/main" val="17508841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오른쪽 화살표 설명선 3"/>
          <p:cNvSpPr/>
          <p:nvPr/>
        </p:nvSpPr>
        <p:spPr>
          <a:xfrm>
            <a:off x="439088" y="2020669"/>
            <a:ext cx="1944216" cy="2136050"/>
          </a:xfrm>
          <a:prstGeom prst="rightArrowCallout">
            <a:avLst/>
          </a:prstGeom>
          <a:solidFill>
            <a:schemeClr val="tx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 name="직사각형 4"/>
          <p:cNvSpPr/>
          <p:nvPr/>
        </p:nvSpPr>
        <p:spPr>
          <a:xfrm>
            <a:off x="2530660" y="1948661"/>
            <a:ext cx="6192688" cy="2208058"/>
          </a:xfrm>
          <a:prstGeom prst="rect">
            <a:avLst/>
          </a:prstGeom>
          <a:solidFill>
            <a:schemeClr val="tx1"/>
          </a:solidFill>
          <a:ln>
            <a:solidFill>
              <a:schemeClr val="bg1">
                <a:lumMod val="65000"/>
              </a:schemeClr>
            </a:solid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人的自由意志受到自然因果律的限制，使之只能在一定范围内波动，在人所拥有的自由意志波动范围内，人没有能力去影响因果律的发生本质性的改变，即人不能用强迫自由意志作出违背自然律的事情。</a:t>
            </a:r>
            <a:endParaRPr lang="ko-KR" altLang="en-US" sz="2000" b="1" dirty="0"/>
          </a:p>
        </p:txBody>
      </p:sp>
      <p:sp>
        <p:nvSpPr>
          <p:cNvPr id="6" name="TextBox 5"/>
          <p:cNvSpPr txBox="1"/>
          <p:nvPr/>
        </p:nvSpPr>
        <p:spPr>
          <a:xfrm>
            <a:off x="617947" y="2278633"/>
            <a:ext cx="800219" cy="2004410"/>
          </a:xfrm>
          <a:prstGeom prst="rect">
            <a:avLst/>
          </a:prstGeom>
          <a:noFill/>
          <a:ln>
            <a:noFill/>
          </a:ln>
        </p:spPr>
        <p:txBody>
          <a:bodyPr vert="eaVert" wrap="square" rtlCol="0">
            <a:spAutoFit/>
          </a:bodyPr>
          <a:lstStyle/>
          <a:p>
            <a:r>
              <a:rPr lang="zh-CN" altLang="en-US" sz="2000" b="1" dirty="0">
                <a:solidFill>
                  <a:schemeClr val="bg1"/>
                </a:solidFill>
              </a:rPr>
              <a:t>自由意志的“波动性”的限制</a:t>
            </a:r>
            <a:endParaRPr lang="ko-KR" altLang="en-US" sz="2000" b="1" dirty="0">
              <a:solidFill>
                <a:schemeClr val="bg1"/>
              </a:solidFill>
            </a:endParaRPr>
          </a:p>
        </p:txBody>
      </p:sp>
    </p:spTree>
    <p:extLst>
      <p:ext uri="{BB962C8B-B14F-4D97-AF65-F5344CB8AC3E}">
        <p14:creationId xmlns:p14="http://schemas.microsoft.com/office/powerpoint/2010/main" val="1690151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9512" y="404664"/>
            <a:ext cx="5112568" cy="57606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모서리가 둥근 직사각형 3"/>
          <p:cNvSpPr/>
          <p:nvPr/>
        </p:nvSpPr>
        <p:spPr>
          <a:xfrm>
            <a:off x="5508104" y="1916832"/>
            <a:ext cx="3312368" cy="4248472"/>
          </a:xfrm>
          <a:prstGeom prst="roundRect">
            <a:avLst>
              <a:gd name="adj" fmla="val 10650"/>
            </a:avLst>
          </a:prstGeom>
          <a:solidFill>
            <a:schemeClr val="tx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ko-KR" altLang="ko-KR" sz="2000" b="1" dirty="0">
              <a:latin typeface="+mn-ea"/>
            </a:endParaRPr>
          </a:p>
          <a:p>
            <a:pPr lvl="0"/>
            <a:r>
              <a:rPr lang="en-US" altLang="zh-CN" sz="2000" b="1" dirty="0">
                <a:latin typeface="+mn-ea"/>
              </a:rPr>
              <a:t>· </a:t>
            </a:r>
            <a:r>
              <a:rPr lang="zh-CN" altLang="ko-KR" sz="2000" b="1" dirty="0">
                <a:latin typeface="+mn-ea"/>
              </a:rPr>
              <a:t>因果性表现为一种比人的自由意志更强的力</a:t>
            </a:r>
            <a:endParaRPr lang="ko-KR" altLang="ko-KR" sz="2000" b="1" dirty="0">
              <a:latin typeface="+mn-ea"/>
            </a:endParaRPr>
          </a:p>
          <a:p>
            <a:pPr lvl="0"/>
            <a:r>
              <a:rPr lang="en-US" altLang="ko-KR" sz="2000" b="1" dirty="0">
                <a:latin typeface="+mn-ea"/>
              </a:rPr>
              <a:t> </a:t>
            </a:r>
            <a:r>
              <a:rPr lang="en-US" altLang="ko-KR" sz="2000" b="1" dirty="0" err="1">
                <a:latin typeface="SimSun" panose="02010600030101010101" pitchFamily="2" charset="-122"/>
                <a:ea typeface="SimSun" panose="02010600030101010101" pitchFamily="2" charset="-122"/>
              </a:rPr>
              <a:t>因此人的自由意志在表象上依然服膺于因果律</a:t>
            </a:r>
            <a:endParaRPr lang="en-US" altLang="ko-KR" sz="2000" b="1" dirty="0">
              <a:latin typeface="SimSun" panose="02010600030101010101" pitchFamily="2" charset="-122"/>
              <a:ea typeface="SimSun" panose="02010600030101010101" pitchFamily="2" charset="-122"/>
            </a:endParaRPr>
          </a:p>
          <a:p>
            <a:pPr lvl="0"/>
            <a:endParaRPr lang="ko-KR" altLang="ko-KR" sz="2000" b="1" dirty="0">
              <a:latin typeface="SimSun" panose="02010600030101010101" pitchFamily="2" charset="-122"/>
            </a:endParaRPr>
          </a:p>
          <a:p>
            <a:pPr lvl="0"/>
            <a:r>
              <a:rPr lang="en-US" altLang="zh-CN" sz="2000" b="1" dirty="0">
                <a:latin typeface="+mn-ea"/>
              </a:rPr>
              <a:t>· </a:t>
            </a:r>
            <a:r>
              <a:rPr lang="zh-CN" altLang="ko-KR" sz="2000" b="1" dirty="0">
                <a:latin typeface="+mn-ea"/>
              </a:rPr>
              <a:t>例子：我可以随意控制我手指的弯曲和伸直，但是我却不能控制手指脱离我的身体；我可以控制在美味面前忍住一天的饥饿，但是三天的饥饿之后也许我就控制不住了。 </a:t>
            </a:r>
            <a:endParaRPr lang="ko-KR" altLang="ko-KR" sz="2000" b="1" dirty="0">
              <a:latin typeface="+mn-ea"/>
            </a:endParaRPr>
          </a:p>
        </p:txBody>
      </p:sp>
      <p:sp>
        <p:nvSpPr>
          <p:cNvPr id="5" name="아래쪽 화살표 설명선 4"/>
          <p:cNvSpPr/>
          <p:nvPr/>
        </p:nvSpPr>
        <p:spPr>
          <a:xfrm>
            <a:off x="5436096" y="548680"/>
            <a:ext cx="3384376" cy="1152128"/>
          </a:xfrm>
          <a:prstGeom prst="downArrowCallout">
            <a:avLst>
              <a:gd name="adj1" fmla="val 25000"/>
              <a:gd name="adj2" fmla="val 23982"/>
              <a:gd name="adj3" fmla="val 15842"/>
              <a:gd name="adj4" fmla="val 63959"/>
            </a:avLst>
          </a:prstGeom>
          <a:solidFill>
            <a:schemeClr val="tx1"/>
          </a:solidFill>
          <a:ln w="38100">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ko-KR" sz="2000" b="1" dirty="0"/>
              <a:t>力学上的解释：</a:t>
            </a:r>
            <a:endParaRPr lang="ko-KR" altLang="ko-KR" sz="2000" b="1" dirty="0"/>
          </a:p>
        </p:txBody>
      </p:sp>
    </p:spTree>
    <p:extLst>
      <p:ext uri="{BB962C8B-B14F-4D97-AF65-F5344CB8AC3E}">
        <p14:creationId xmlns:p14="http://schemas.microsoft.com/office/powerpoint/2010/main" val="24151158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모서리가 둥근 직사각형 4"/>
          <p:cNvSpPr/>
          <p:nvPr/>
        </p:nvSpPr>
        <p:spPr>
          <a:xfrm>
            <a:off x="611560" y="620688"/>
            <a:ext cx="7992888" cy="1584176"/>
          </a:xfrm>
          <a:prstGeom prst="roundRect">
            <a:avLst>
              <a:gd name="adj" fmla="val 12967"/>
            </a:avLst>
          </a:prstGeom>
          <a:solidFill>
            <a:schemeClr val="tx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ko-KR" sz="2000" b="1" dirty="0">
                <a:latin typeface="SimSun" panose="02010600030101010101" pitchFamily="2" charset="-122"/>
                <a:ea typeface="SimSun" panose="02010600030101010101" pitchFamily="2" charset="-122"/>
              </a:rPr>
              <a:t>例子：我的好朋友在吃一块看起来好吃的蛋糕，这个时候，一种想法是我突然想到了蛋糕的美味而感觉到饿了，另一种想法是我由这块蛋糕想到某年我的一次生日聚会，还有一种想法可能是难道这个朋友不怕会长胖吗？</a:t>
            </a:r>
            <a:endParaRPr lang="ko-KR" altLang="ko-KR" sz="2000" b="1" dirty="0">
              <a:latin typeface="SimSun" panose="02010600030101010101" pitchFamily="2" charset="-122"/>
            </a:endParaRPr>
          </a:p>
        </p:txBody>
      </p:sp>
      <p:sp>
        <p:nvSpPr>
          <p:cNvPr id="7" name="모서리가 둥근 직사각형 6"/>
          <p:cNvSpPr/>
          <p:nvPr/>
        </p:nvSpPr>
        <p:spPr>
          <a:xfrm>
            <a:off x="636639" y="2635242"/>
            <a:ext cx="7920880" cy="1368152"/>
          </a:xfrm>
          <a:prstGeom prst="roundRect">
            <a:avLst>
              <a:gd name="adj" fmla="val 13240"/>
            </a:avLst>
          </a:prstGeom>
          <a:solidFill>
            <a:schemeClr val="tx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ko-KR" sz="2000" b="1" dirty="0"/>
              <a:t>反驳：有人可能依然会因果律来反驳我，说你有这样的感觉是因为现在的环境促使你有这样的想法</a:t>
            </a:r>
            <a:endParaRPr lang="ko-KR" altLang="ko-KR" sz="2000" b="1" dirty="0"/>
          </a:p>
        </p:txBody>
      </p:sp>
      <p:sp>
        <p:nvSpPr>
          <p:cNvPr id="8" name="모서리가 둥근 직사각형 7"/>
          <p:cNvSpPr/>
          <p:nvPr/>
        </p:nvSpPr>
        <p:spPr>
          <a:xfrm>
            <a:off x="611560" y="4437112"/>
            <a:ext cx="7945959" cy="1656184"/>
          </a:xfrm>
          <a:prstGeom prst="roundRect">
            <a:avLst>
              <a:gd name="adj" fmla="val 13836"/>
            </a:avLst>
          </a:prstGeom>
          <a:solidFill>
            <a:schemeClr val="tx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ko-KR" sz="2000" b="1" dirty="0"/>
              <a:t>问题：这个人无法证明是当下的环境决定了我的想法，因为我们无法创造出一个完全一样的环境促使刚才的我产生刚才的想法。这里与上面的自由意志的产生相互呼应，人的自由意志诞生于混沌系统，然而无限小的输入是不可能的。</a:t>
            </a:r>
            <a:endParaRPr lang="ko-KR" altLang="ko-KR" sz="2000" b="1" dirty="0"/>
          </a:p>
        </p:txBody>
      </p:sp>
    </p:spTree>
    <p:extLst>
      <p:ext uri="{BB962C8B-B14F-4D97-AF65-F5344CB8AC3E}">
        <p14:creationId xmlns:p14="http://schemas.microsoft.com/office/powerpoint/2010/main" val="8108671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모서리가 둥근 직사각형 3"/>
          <p:cNvSpPr/>
          <p:nvPr/>
        </p:nvSpPr>
        <p:spPr>
          <a:xfrm>
            <a:off x="683568" y="1772816"/>
            <a:ext cx="7704856" cy="4248472"/>
          </a:xfrm>
          <a:prstGeom prst="roundRect">
            <a:avLst/>
          </a:prstGeom>
          <a:solidFill>
            <a:schemeClr val="tx1"/>
          </a:solidFill>
          <a:ln w="57150">
            <a:solidFill>
              <a:schemeClr val="bg1">
                <a:lumMod val="65000"/>
              </a:schemeClr>
            </a:solid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sz="2400" b="1" dirty="0">
                <a:latin typeface="+mn-ea"/>
              </a:rPr>
              <a:t>·</a:t>
            </a:r>
            <a:r>
              <a:rPr lang="zh-CN" altLang="ko-KR" sz="2400" b="1" dirty="0">
                <a:latin typeface="+mn-ea"/>
              </a:rPr>
              <a:t>只有在我们追随我们的实践理性，并因此得以做道德上的抉择时，我们才有自由意志可言。而如果你只是做自己想做的事，你就不算自由或独立。康德认为如果我们只是过着感官动物的生活，我们就没有自由可言。如果我们服膺宇宙普遍的理性，我们就是自由和独立的。 </a:t>
            </a:r>
            <a:endParaRPr lang="en-US" altLang="zh-CN" sz="2400" b="1" dirty="0">
              <a:latin typeface="+mn-ea"/>
            </a:endParaRPr>
          </a:p>
          <a:p>
            <a:pPr lvl="0"/>
            <a:endParaRPr lang="ko-KR" altLang="ko-KR" sz="2400" b="1" dirty="0">
              <a:latin typeface="+mn-ea"/>
            </a:endParaRPr>
          </a:p>
          <a:p>
            <a:pPr lvl="0"/>
            <a:r>
              <a:rPr lang="en-US" altLang="zh-CN" sz="2400" b="1" dirty="0">
                <a:latin typeface="+mn-ea"/>
              </a:rPr>
              <a:t>·</a:t>
            </a:r>
            <a:r>
              <a:rPr lang="zh-CN" altLang="ko-KR" sz="2400" b="1" dirty="0">
                <a:latin typeface="+mn-ea"/>
              </a:rPr>
              <a:t>主张：感官性冲动</a:t>
            </a:r>
            <a:r>
              <a:rPr lang="en-US" altLang="ko-KR" sz="2400" b="1" dirty="0">
                <a:latin typeface="+mn-ea"/>
              </a:rPr>
              <a:t>/</a:t>
            </a:r>
            <a:r>
              <a:rPr lang="zh-CN" altLang="ko-KR" sz="2400" b="1" dirty="0">
                <a:latin typeface="+mn-ea"/>
              </a:rPr>
              <a:t>偏好，也是一种自由因果性</a:t>
            </a:r>
            <a:endParaRPr lang="en-US" altLang="zh-CN" sz="2400" b="1" dirty="0">
              <a:latin typeface="+mn-ea"/>
            </a:endParaRPr>
          </a:p>
          <a:p>
            <a:pPr lvl="0"/>
            <a:endParaRPr lang="ko-KR" altLang="ko-KR" sz="2400" b="1" dirty="0">
              <a:latin typeface="+mn-ea"/>
            </a:endParaRPr>
          </a:p>
          <a:p>
            <a:r>
              <a:rPr lang="en-US" altLang="zh-CN" sz="2400" b="1" dirty="0">
                <a:latin typeface="+mn-ea"/>
              </a:rPr>
              <a:t>·</a:t>
            </a:r>
            <a:r>
              <a:rPr lang="zh-CN" altLang="ko-KR" sz="2400" b="1" dirty="0">
                <a:latin typeface="+mn-ea"/>
              </a:rPr>
              <a:t>偏好：欲求能力对感觉的依耐性</a:t>
            </a:r>
            <a:endParaRPr lang="ko-KR" altLang="en-US" sz="2400" b="1" dirty="0">
              <a:latin typeface="+mn-ea"/>
            </a:endParaRPr>
          </a:p>
        </p:txBody>
      </p:sp>
      <p:sp>
        <p:nvSpPr>
          <p:cNvPr id="5" name="가로로 말린 두루마리 모양 4"/>
          <p:cNvSpPr/>
          <p:nvPr/>
        </p:nvSpPr>
        <p:spPr>
          <a:xfrm>
            <a:off x="827584" y="440831"/>
            <a:ext cx="2304256" cy="1080120"/>
          </a:xfrm>
          <a:prstGeom prst="horizontalScroll">
            <a:avLst/>
          </a:prstGeom>
          <a:solidFill>
            <a:schemeClr val="tx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t>康德</a:t>
            </a:r>
            <a:endParaRPr lang="ko-KR" altLang="en-US" sz="2800" b="1" dirty="0"/>
          </a:p>
        </p:txBody>
      </p:sp>
    </p:spTree>
    <p:extLst>
      <p:ext uri="{BB962C8B-B14F-4D97-AF65-F5344CB8AC3E}">
        <p14:creationId xmlns:p14="http://schemas.microsoft.com/office/powerpoint/2010/main" val="9263018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아래쪽 화살표 설명선 4"/>
          <p:cNvSpPr/>
          <p:nvPr/>
        </p:nvSpPr>
        <p:spPr>
          <a:xfrm>
            <a:off x="434116" y="666908"/>
            <a:ext cx="4209892" cy="1177916"/>
          </a:xfrm>
          <a:prstGeom prst="downArrowCallout">
            <a:avLst/>
          </a:prstGeom>
          <a:solidFill>
            <a:schemeClr val="tx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b="1" dirty="0" err="1">
                <a:latin typeface="SimSun" panose="02010600030101010101" pitchFamily="2" charset="-122"/>
                <a:ea typeface="SimSun" panose="02010600030101010101" pitchFamily="2" charset="-122"/>
              </a:rPr>
              <a:t>与康德的自由道德律的不同</a:t>
            </a:r>
            <a:r>
              <a:rPr lang="en-US" altLang="ko-KR" sz="2400" b="1" dirty="0">
                <a:latin typeface="SimSun" panose="02010600030101010101" pitchFamily="2" charset="-122"/>
                <a:ea typeface="SimSun" panose="02010600030101010101" pitchFamily="2" charset="-122"/>
              </a:rPr>
              <a:t>：</a:t>
            </a:r>
            <a:endParaRPr lang="ko-KR" altLang="ko-KR" sz="2400" b="1" dirty="0">
              <a:latin typeface="SimSun" panose="02010600030101010101" pitchFamily="2" charset="-122"/>
            </a:endParaRPr>
          </a:p>
        </p:txBody>
      </p:sp>
      <p:sp>
        <p:nvSpPr>
          <p:cNvPr id="6" name="모서리가 둥근 직사각형 5"/>
          <p:cNvSpPr/>
          <p:nvPr/>
        </p:nvSpPr>
        <p:spPr>
          <a:xfrm>
            <a:off x="467544" y="2060848"/>
            <a:ext cx="8136904" cy="3528392"/>
          </a:xfrm>
          <a:prstGeom prst="roundRect">
            <a:avLst>
              <a:gd name="adj" fmla="val 7032"/>
            </a:avLst>
          </a:prstGeom>
          <a:solidFill>
            <a:schemeClr val="tx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sz="2800" b="1" dirty="0">
                <a:latin typeface="+mn-ea"/>
              </a:rPr>
              <a:t>· </a:t>
            </a:r>
            <a:r>
              <a:rPr lang="zh-CN" altLang="ko-KR" sz="2800" b="1" dirty="0">
                <a:latin typeface="+mn-ea"/>
              </a:rPr>
              <a:t>康德认为人的偏好是因果性，不属于自由的范围内，道德是自由的</a:t>
            </a:r>
            <a:endParaRPr lang="ko-KR" altLang="ko-KR" sz="2800" b="1" dirty="0">
              <a:latin typeface="+mn-ea"/>
            </a:endParaRPr>
          </a:p>
          <a:p>
            <a:pPr lvl="0"/>
            <a:r>
              <a:rPr lang="en-US" altLang="zh-CN" sz="2800" b="1" dirty="0">
                <a:latin typeface="+mn-ea"/>
              </a:rPr>
              <a:t>·</a:t>
            </a:r>
            <a:r>
              <a:rPr lang="zh-CN" altLang="en-US" sz="2800" b="1" dirty="0">
                <a:latin typeface="+mn-ea"/>
              </a:rPr>
              <a:t>按照我们的解释，人的偏好是作为人的混沌系统组成的一部分。</a:t>
            </a:r>
            <a:endParaRPr lang="ko-KR" altLang="ko-KR" sz="2800" b="1" dirty="0">
              <a:latin typeface="+mn-ea"/>
            </a:endParaRPr>
          </a:p>
        </p:txBody>
      </p:sp>
    </p:spTree>
    <p:extLst>
      <p:ext uri="{BB962C8B-B14F-4D97-AF65-F5344CB8AC3E}">
        <p14:creationId xmlns:p14="http://schemas.microsoft.com/office/powerpoint/2010/main" val="42061598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아래쪽 화살표 설명선 3"/>
          <p:cNvSpPr/>
          <p:nvPr/>
        </p:nvSpPr>
        <p:spPr>
          <a:xfrm>
            <a:off x="611560" y="548680"/>
            <a:ext cx="7992888" cy="1656184"/>
          </a:xfrm>
          <a:prstGeom prst="downArrowCallout">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2.基于对波粒二象性的类比</a:t>
            </a:r>
            <a:endParaRPr lang="ko-KR" altLang="en-US" sz="3200" b="1" dirty="0"/>
          </a:p>
        </p:txBody>
      </p:sp>
      <p:sp>
        <p:nvSpPr>
          <p:cNvPr id="5" name="모서리가 둥근 직사각형 4"/>
          <p:cNvSpPr/>
          <p:nvPr/>
        </p:nvSpPr>
        <p:spPr>
          <a:xfrm>
            <a:off x="611560" y="2348880"/>
            <a:ext cx="7992888" cy="4176464"/>
          </a:xfrm>
          <a:prstGeom prst="roundRect">
            <a:avLst>
              <a:gd name="adj" fmla="val 10825"/>
            </a:avLst>
          </a:prstGeom>
          <a:solidFill>
            <a:schemeClr val="tx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dirty="0">
                <a:latin typeface="+mn-ea"/>
              </a:rPr>
              <a:t>·</a:t>
            </a:r>
            <a:r>
              <a:rPr lang="zh-CN" altLang="zh-CN" sz="3200" dirty="0"/>
              <a:t>物体在微观和宏观中呈现出不同的性质</a:t>
            </a:r>
          </a:p>
          <a:p>
            <a:r>
              <a:rPr lang="en-US" altLang="zh-CN" sz="3200" dirty="0">
                <a:latin typeface="+mn-ea"/>
              </a:rPr>
              <a:t>·</a:t>
            </a:r>
            <a:r>
              <a:rPr lang="zh-CN" altLang="en-US" sz="3200" dirty="0"/>
              <a:t>“好像有时我们必须用一套理论，有时候又必须用另一套理论来描述（这些粒子的行为），有时候又必须两者都用。我们遇到了一类新的困难，这种困难迫使我们要借助两种互相矛盾的的观点来描述现实，两种观点单独是无法完全解释光的现象的，但是合在一起便可以。” </a:t>
            </a:r>
          </a:p>
        </p:txBody>
      </p:sp>
    </p:spTree>
    <p:extLst>
      <p:ext uri="{BB962C8B-B14F-4D97-AF65-F5344CB8AC3E}">
        <p14:creationId xmlns:p14="http://schemas.microsoft.com/office/powerpoint/2010/main" val="34889165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아래쪽 화살표 설명선 3"/>
          <p:cNvSpPr/>
          <p:nvPr/>
        </p:nvSpPr>
        <p:spPr>
          <a:xfrm>
            <a:off x="611560" y="548680"/>
            <a:ext cx="7992888" cy="1656184"/>
          </a:xfrm>
          <a:prstGeom prst="downArrowCallout">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自由意志的存在，是否也是具有“二象性”的呢？</a:t>
            </a:r>
            <a:endParaRPr lang="ko-KR" altLang="en-US" sz="3200" b="1" dirty="0"/>
          </a:p>
        </p:txBody>
      </p:sp>
      <p:sp>
        <p:nvSpPr>
          <p:cNvPr id="5" name="모서리가 둥근 직사각형 4"/>
          <p:cNvSpPr/>
          <p:nvPr/>
        </p:nvSpPr>
        <p:spPr>
          <a:xfrm>
            <a:off x="611560" y="2348880"/>
            <a:ext cx="7992888" cy="4176464"/>
          </a:xfrm>
          <a:prstGeom prst="roundRect">
            <a:avLst>
              <a:gd name="adj" fmla="val 10825"/>
            </a:avLst>
          </a:prstGeom>
          <a:solidFill>
            <a:schemeClr val="tx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3200" dirty="0"/>
          </a:p>
        </p:txBody>
      </p:sp>
      <p:pic>
        <p:nvPicPr>
          <p:cNvPr id="9" name="그림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5575" y="2348880"/>
            <a:ext cx="8656653" cy="5129214"/>
          </a:xfrm>
          <a:prstGeom prst="rect">
            <a:avLst/>
          </a:prstGeom>
        </p:spPr>
      </p:pic>
      <p:cxnSp>
        <p:nvCxnSpPr>
          <p:cNvPr id="10" name="直接箭头连接符 5"/>
          <p:cNvCxnSpPr/>
          <p:nvPr/>
        </p:nvCxnSpPr>
        <p:spPr>
          <a:xfrm flipV="1">
            <a:off x="2707361" y="3140968"/>
            <a:ext cx="3016767" cy="29552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3" name="直接箭头连接符 6"/>
          <p:cNvCxnSpPr/>
          <p:nvPr/>
        </p:nvCxnSpPr>
        <p:spPr>
          <a:xfrm flipV="1">
            <a:off x="3419872" y="4149081"/>
            <a:ext cx="2304256" cy="28503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6" name="直接箭头连接符 7"/>
          <p:cNvCxnSpPr/>
          <p:nvPr/>
        </p:nvCxnSpPr>
        <p:spPr>
          <a:xfrm flipV="1">
            <a:off x="2707361" y="5085184"/>
            <a:ext cx="3016767" cy="28803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73642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539552" y="2590257"/>
            <a:ext cx="8208912" cy="1152128"/>
          </a:xfrm>
          <a:prstGeom prst="rect">
            <a:avLst/>
          </a:prstGeom>
          <a:solidFill>
            <a:schemeClr val="bg1">
              <a:lumMod val="85000"/>
            </a:schemeClr>
          </a:solidFill>
          <a:ln w="57150">
            <a:solidFill>
              <a:srgbClr val="808080"/>
            </a:solid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p:cNvSpPr>
            <a:spLocks noGrp="1"/>
          </p:cNvSpPr>
          <p:nvPr>
            <p:ph type="title"/>
          </p:nvPr>
        </p:nvSpPr>
        <p:spPr>
          <a:xfrm>
            <a:off x="539552" y="2599588"/>
            <a:ext cx="8229600" cy="1143000"/>
          </a:xfrm>
        </p:spPr>
        <p:txBody>
          <a:bodyPr/>
          <a:lstStyle/>
          <a:p>
            <a:r>
              <a:rPr lang="zh-CN" altLang="en-US" b="1" dirty="0"/>
              <a:t>一、关于自由意志</a:t>
            </a:r>
            <a:endParaRPr lang="ko-KR" altLang="en-US" b="1" dirty="0"/>
          </a:p>
        </p:txBody>
      </p:sp>
    </p:spTree>
    <p:extLst>
      <p:ext uri="{BB962C8B-B14F-4D97-AF65-F5344CB8AC3E}">
        <p14:creationId xmlns:p14="http://schemas.microsoft.com/office/powerpoint/2010/main" val="14995365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아래쪽 화살표 설명선 3"/>
          <p:cNvSpPr/>
          <p:nvPr/>
        </p:nvSpPr>
        <p:spPr>
          <a:xfrm>
            <a:off x="611560" y="548680"/>
            <a:ext cx="7992888" cy="1656184"/>
          </a:xfrm>
          <a:prstGeom prst="downArrowCallout">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自由意志的存在，是否也是具有“二象性”的呢？</a:t>
            </a:r>
            <a:endParaRPr lang="ko-KR" altLang="en-US" sz="3200" b="1" dirty="0"/>
          </a:p>
        </p:txBody>
      </p:sp>
      <p:sp>
        <p:nvSpPr>
          <p:cNvPr id="5" name="모서리가 둥근 직사각형 4"/>
          <p:cNvSpPr/>
          <p:nvPr/>
        </p:nvSpPr>
        <p:spPr>
          <a:xfrm>
            <a:off x="611560" y="2348880"/>
            <a:ext cx="7992888" cy="4176464"/>
          </a:xfrm>
          <a:prstGeom prst="roundRect">
            <a:avLst>
              <a:gd name="adj" fmla="val 10825"/>
            </a:avLst>
          </a:prstGeom>
          <a:solidFill>
            <a:schemeClr val="tx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3200" dirty="0"/>
          </a:p>
        </p:txBody>
      </p:sp>
      <p:pic>
        <p:nvPicPr>
          <p:cNvPr id="6" name="그림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604" y="2376564"/>
            <a:ext cx="8960379" cy="5309177"/>
          </a:xfrm>
          <a:prstGeom prst="rect">
            <a:avLst/>
          </a:prstGeom>
        </p:spPr>
      </p:pic>
      <p:cxnSp>
        <p:nvCxnSpPr>
          <p:cNvPr id="7" name="直接箭头连接符 5"/>
          <p:cNvCxnSpPr/>
          <p:nvPr/>
        </p:nvCxnSpPr>
        <p:spPr>
          <a:xfrm flipV="1">
            <a:off x="2627784" y="3140968"/>
            <a:ext cx="3096344" cy="29552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2" name="直接箭头连接符 6"/>
          <p:cNvCxnSpPr/>
          <p:nvPr/>
        </p:nvCxnSpPr>
        <p:spPr>
          <a:xfrm flipV="1">
            <a:off x="3303396" y="4221088"/>
            <a:ext cx="2420732" cy="23859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4" name="直接箭头连接符 6"/>
          <p:cNvCxnSpPr/>
          <p:nvPr/>
        </p:nvCxnSpPr>
        <p:spPr>
          <a:xfrm flipV="1">
            <a:off x="2652061" y="5191622"/>
            <a:ext cx="3072067" cy="32561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5194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아래쪽 화살표 설명선 3"/>
          <p:cNvSpPr/>
          <p:nvPr/>
        </p:nvSpPr>
        <p:spPr>
          <a:xfrm>
            <a:off x="611560" y="548680"/>
            <a:ext cx="3888432" cy="1512168"/>
          </a:xfrm>
          <a:prstGeom prst="downArrowCallout">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mn-ea"/>
              </a:rPr>
              <a:t>3.自由意志假象？</a:t>
            </a:r>
            <a:endParaRPr lang="ko-KR" altLang="en-US" sz="3200" b="1" dirty="0">
              <a:latin typeface="+mn-ea"/>
            </a:endParaRPr>
          </a:p>
        </p:txBody>
      </p:sp>
      <p:pic>
        <p:nvPicPr>
          <p:cNvPr id="5" name="图片 1" descr="IMG_256"/>
          <p:cNvPicPr>
            <a:picLocks noGrp="1" noChangeAspect="1"/>
          </p:cNvPicPr>
          <p:nvPr>
            <p:ph idx="1"/>
          </p:nvPr>
        </p:nvPicPr>
        <p:blipFill>
          <a:blip r:embed="rId2"/>
          <a:stretch>
            <a:fillRect/>
          </a:stretch>
        </p:blipFill>
        <p:spPr>
          <a:xfrm>
            <a:off x="655568" y="2204864"/>
            <a:ext cx="3844424" cy="3960440"/>
          </a:xfrm>
          <a:prstGeom prst="rect">
            <a:avLst/>
          </a:prstGeom>
          <a:noFill/>
          <a:ln w="9525">
            <a:noFill/>
          </a:ln>
        </p:spPr>
      </p:pic>
      <p:sp>
        <p:nvSpPr>
          <p:cNvPr id="6" name="모서리가 둥근 직사각형 5"/>
          <p:cNvSpPr/>
          <p:nvPr/>
        </p:nvSpPr>
        <p:spPr>
          <a:xfrm>
            <a:off x="4860032" y="2060848"/>
            <a:ext cx="3888432" cy="4248472"/>
          </a:xfrm>
          <a:prstGeom prst="roundRect">
            <a:avLst>
              <a:gd name="adj" fmla="val 16022"/>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200" b="1" dirty="0"/>
              <a:t>志愿者安上大脑扫描仪，并观看屏幕上随机显示的字母。参与者可以随时按下左手或右手食指下的按钮，并且记住在做出这个决定时，屏幕上出现的字母。通过功能性磁共振成像（fMRI）技术，研究者能揭示出大脑在面临选择时产生的活动。</a:t>
            </a:r>
          </a:p>
        </p:txBody>
      </p:sp>
    </p:spTree>
    <p:extLst>
      <p:ext uri="{BB962C8B-B14F-4D97-AF65-F5344CB8AC3E}">
        <p14:creationId xmlns:p14="http://schemas.microsoft.com/office/powerpoint/2010/main" val="5090495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아래쪽 화살표 설명선 3"/>
          <p:cNvSpPr/>
          <p:nvPr/>
        </p:nvSpPr>
        <p:spPr>
          <a:xfrm>
            <a:off x="611560" y="548680"/>
            <a:ext cx="3888432" cy="1512168"/>
          </a:xfrm>
          <a:prstGeom prst="downArrowCallout">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mn-ea"/>
              </a:rPr>
              <a:t>3.自由意志假象？</a:t>
            </a:r>
            <a:endParaRPr lang="ko-KR" altLang="en-US" sz="3200" b="1" dirty="0">
              <a:latin typeface="+mn-ea"/>
            </a:endParaRPr>
          </a:p>
        </p:txBody>
      </p:sp>
      <p:sp>
        <p:nvSpPr>
          <p:cNvPr id="5" name="모서리가 둥근 직사각형 4"/>
          <p:cNvSpPr/>
          <p:nvPr/>
        </p:nvSpPr>
        <p:spPr>
          <a:xfrm>
            <a:off x="598967" y="2204864"/>
            <a:ext cx="3888432" cy="4248472"/>
          </a:xfrm>
          <a:prstGeom prst="roundRect">
            <a:avLst>
              <a:gd name="adj" fmla="val 11512"/>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400" dirty="0">
                <a:sym typeface="+mn-ea"/>
              </a:rPr>
              <a:t>实验结果发现，有意识地按按钮的决定通常是在做出按按钮这个行为之前约一秒做出的。但是研究小组发现的一种大脑活动模式，似乎能在长达7秒之前预示决定行为的发生！也就是说，早在主体意识到他做出这个决定之前，大脑就已经自己做出了决定。</a:t>
            </a:r>
            <a:endParaRPr lang="zh-CN" altLang="en-US" sz="2400" dirty="0"/>
          </a:p>
        </p:txBody>
      </p:sp>
      <p:pic>
        <p:nvPicPr>
          <p:cNvPr id="6" name="图片 3"/>
          <p:cNvPicPr>
            <a:picLocks noChangeAspect="1"/>
          </p:cNvPicPr>
          <p:nvPr/>
        </p:nvPicPr>
        <p:blipFill>
          <a:blip r:embed="rId2"/>
          <a:stretch>
            <a:fillRect/>
          </a:stretch>
        </p:blipFill>
        <p:spPr>
          <a:xfrm>
            <a:off x="4763026" y="1700808"/>
            <a:ext cx="4132548" cy="4752528"/>
          </a:xfrm>
          <a:prstGeom prst="rect">
            <a:avLst/>
          </a:prstGeom>
        </p:spPr>
      </p:pic>
    </p:spTree>
    <p:extLst>
      <p:ext uri="{BB962C8B-B14F-4D97-AF65-F5344CB8AC3E}">
        <p14:creationId xmlns:p14="http://schemas.microsoft.com/office/powerpoint/2010/main" val="16800237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a:extLst>
              <a:ext uri="{FF2B5EF4-FFF2-40B4-BE49-F238E27FC236}">
                <a16:creationId xmlns:a16="http://schemas.microsoft.com/office/drawing/2014/main" id="{F6600613-315F-404A-90F0-E32D1B9D99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0230" y="641533"/>
            <a:ext cx="5893103" cy="4343623"/>
          </a:xfrm>
          <a:prstGeom prst="rect">
            <a:avLst/>
          </a:prstGeom>
        </p:spPr>
      </p:pic>
      <p:pic>
        <p:nvPicPr>
          <p:cNvPr id="16" name="图片 15">
            <a:extLst>
              <a:ext uri="{FF2B5EF4-FFF2-40B4-BE49-F238E27FC236}">
                <a16:creationId xmlns:a16="http://schemas.microsoft.com/office/drawing/2014/main" id="{CD166223-A4C6-4A4C-90B4-F3ED8E0D61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4372" y="1060343"/>
            <a:ext cx="6191568" cy="4521432"/>
          </a:xfrm>
          <a:prstGeom prst="rect">
            <a:avLst/>
          </a:prstGeom>
        </p:spPr>
      </p:pic>
      <p:pic>
        <p:nvPicPr>
          <p:cNvPr id="18" name="图片 17">
            <a:extLst>
              <a:ext uri="{FF2B5EF4-FFF2-40B4-BE49-F238E27FC236}">
                <a16:creationId xmlns:a16="http://schemas.microsoft.com/office/drawing/2014/main" id="{BE373BAB-F9B7-4019-9596-787F3E4E6E1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00502" y="1451151"/>
            <a:ext cx="5829600" cy="4819898"/>
          </a:xfrm>
          <a:prstGeom prst="rect">
            <a:avLst/>
          </a:prstGeom>
        </p:spPr>
      </p:pic>
      <p:pic>
        <p:nvPicPr>
          <p:cNvPr id="10" name="图片 9">
            <a:extLst>
              <a:ext uri="{FF2B5EF4-FFF2-40B4-BE49-F238E27FC236}">
                <a16:creationId xmlns:a16="http://schemas.microsoft.com/office/drawing/2014/main" id="{4325DD19-84E4-4CC7-B511-C92B02A7F62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75820" y="2153396"/>
            <a:ext cx="4678963" cy="3786787"/>
          </a:xfrm>
          <a:prstGeom prst="rect">
            <a:avLst/>
          </a:prstGeom>
        </p:spPr>
      </p:pic>
      <p:pic>
        <p:nvPicPr>
          <p:cNvPr id="12" name="图片 11">
            <a:extLst>
              <a:ext uri="{FF2B5EF4-FFF2-40B4-BE49-F238E27FC236}">
                <a16:creationId xmlns:a16="http://schemas.microsoft.com/office/drawing/2014/main" id="{F07B1ED9-776A-4674-B21C-64AD2A6FBEA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48249" y="2764928"/>
            <a:ext cx="6125990" cy="3947158"/>
          </a:xfrm>
          <a:prstGeom prst="rect">
            <a:avLst/>
          </a:prstGeom>
        </p:spPr>
      </p:pic>
      <p:pic>
        <p:nvPicPr>
          <p:cNvPr id="8" name="图片 7">
            <a:extLst>
              <a:ext uri="{FF2B5EF4-FFF2-40B4-BE49-F238E27FC236}">
                <a16:creationId xmlns:a16="http://schemas.microsoft.com/office/drawing/2014/main" id="{A9C71B08-B993-4B22-A8A4-1D0AB1627A7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227912" y="2996664"/>
            <a:ext cx="4150109" cy="3715422"/>
          </a:xfrm>
          <a:prstGeom prst="rect">
            <a:avLst/>
          </a:prstGeom>
        </p:spPr>
      </p:pic>
    </p:spTree>
    <p:extLst>
      <p:ext uri="{BB962C8B-B14F-4D97-AF65-F5344CB8AC3E}">
        <p14:creationId xmlns:p14="http://schemas.microsoft.com/office/powerpoint/2010/main" val="1887669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아래쪽 화살표 설명선 3"/>
          <p:cNvSpPr/>
          <p:nvPr/>
        </p:nvSpPr>
        <p:spPr>
          <a:xfrm>
            <a:off x="611560" y="548680"/>
            <a:ext cx="7488832" cy="1512168"/>
          </a:xfrm>
          <a:prstGeom prst="downArrowCallout">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3200" dirty="0">
              <a:sym typeface="+mn-ea"/>
            </a:endParaRPr>
          </a:p>
          <a:p>
            <a:pPr algn="ctr"/>
            <a:r>
              <a:rPr lang="en-US" altLang="zh-CN" sz="3200" b="1" dirty="0">
                <a:latin typeface="+mn-ea"/>
                <a:sym typeface="+mn-ea"/>
              </a:rPr>
              <a:t>3.自由意志假象？——</a:t>
            </a:r>
            <a:r>
              <a:rPr lang="zh-CN" altLang="en-US" sz="3200" b="1" dirty="0">
                <a:latin typeface="+mn-ea"/>
                <a:sym typeface="+mn-ea"/>
              </a:rPr>
              <a:t>回答</a:t>
            </a:r>
            <a:br>
              <a:rPr lang="zh-CN" altLang="en-US" sz="3200" dirty="0"/>
            </a:br>
            <a:endParaRPr lang="ko-KR" altLang="en-US" sz="3200" b="1" dirty="0">
              <a:latin typeface="+mn-ea"/>
            </a:endParaRPr>
          </a:p>
        </p:txBody>
      </p:sp>
      <p:sp>
        <p:nvSpPr>
          <p:cNvPr id="5" name="모서리가 둥근 직사각형 4"/>
          <p:cNvSpPr/>
          <p:nvPr/>
        </p:nvSpPr>
        <p:spPr>
          <a:xfrm>
            <a:off x="611560" y="2348880"/>
            <a:ext cx="7992888" cy="4176464"/>
          </a:xfrm>
          <a:prstGeom prst="roundRect">
            <a:avLst>
              <a:gd name="adj" fmla="val 10825"/>
            </a:avLst>
          </a:prstGeom>
          <a:solidFill>
            <a:schemeClr val="tx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dirty="0">
                <a:latin typeface="+mn-ea"/>
              </a:rPr>
              <a:t>·</a:t>
            </a:r>
            <a:r>
              <a:rPr lang="zh-CN" altLang="en-US" sz="3200" dirty="0"/>
              <a:t>类似于道德律</a:t>
            </a:r>
            <a:r>
              <a:rPr lang="en-US" altLang="zh-CN" sz="3200" dirty="0"/>
              <a:t>——</a:t>
            </a:r>
            <a:r>
              <a:rPr lang="en-US" altLang="zh-CN" sz="3200" dirty="0" err="1"/>
              <a:t>先天的、抽象的概念</a:t>
            </a:r>
            <a:endParaRPr lang="en-US" altLang="zh-CN" sz="3200" dirty="0"/>
          </a:p>
          <a:p>
            <a:endParaRPr lang="zh-CN" altLang="en-US" sz="3200" dirty="0"/>
          </a:p>
          <a:p>
            <a:r>
              <a:rPr lang="en-US" altLang="zh-CN" sz="3200" dirty="0">
                <a:latin typeface="+mn-ea"/>
              </a:rPr>
              <a:t>·</a:t>
            </a:r>
            <a:r>
              <a:rPr lang="zh-CN" altLang="en-US" sz="3200" dirty="0"/>
              <a:t>宁可信其有</a:t>
            </a:r>
          </a:p>
          <a:p>
            <a:endParaRPr lang="zh-CN" altLang="en-US" sz="3200" dirty="0"/>
          </a:p>
          <a:p>
            <a:endParaRPr lang="zh-CN" altLang="en-US" sz="3200" dirty="0"/>
          </a:p>
        </p:txBody>
      </p:sp>
    </p:spTree>
    <p:extLst>
      <p:ext uri="{BB962C8B-B14F-4D97-AF65-F5344CB8AC3E}">
        <p14:creationId xmlns:p14="http://schemas.microsoft.com/office/powerpoint/2010/main" val="5210710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ctrTitle"/>
          </p:nvPr>
        </p:nvSpPr>
        <p:spPr>
          <a:xfrm>
            <a:off x="611560" y="404664"/>
            <a:ext cx="7772400" cy="1470025"/>
          </a:xfrm>
        </p:spPr>
        <p:txBody>
          <a:bodyPr>
            <a:normAutofit/>
          </a:bodyPr>
          <a:lstStyle/>
          <a:p>
            <a:r>
              <a:rPr lang="en-US" altLang="zh-CN" sz="7200" b="1" dirty="0">
                <a:solidFill>
                  <a:schemeClr val="bg1"/>
                </a:solidFill>
                <a:latin typeface="Times New Roman" panose="02020603050405020304" pitchFamily="18" charset="0"/>
                <a:cs typeface="Times New Roman" panose="02020603050405020304" pitchFamily="18" charset="0"/>
              </a:rPr>
              <a:t>Q&amp;A</a:t>
            </a:r>
            <a:endParaRPr lang="ko-KR" altLang="en-US" sz="7200" b="1" dirty="0">
              <a:solidFill>
                <a:schemeClr val="bg1"/>
              </a:solidFill>
              <a:latin typeface="Times New Roman" panose="02020603050405020304" pitchFamily="18" charset="0"/>
              <a:cs typeface="Times New Roman" panose="02020603050405020304" pitchFamily="18" charset="0"/>
            </a:endParaRPr>
          </a:p>
        </p:txBody>
      </p:sp>
      <p:sp>
        <p:nvSpPr>
          <p:cNvPr id="3" name="부제목 2"/>
          <p:cNvSpPr>
            <a:spLocks noGrp="1"/>
          </p:cNvSpPr>
          <p:nvPr>
            <p:ph type="subTitle" idx="1"/>
          </p:nvPr>
        </p:nvSpPr>
        <p:spPr>
          <a:xfrm>
            <a:off x="177280" y="2492896"/>
            <a:ext cx="8640960" cy="1164332"/>
          </a:xfrm>
        </p:spPr>
        <p:txBody>
          <a:bodyPr>
            <a:normAutofit/>
          </a:bodyPr>
          <a:lstStyle/>
          <a:p>
            <a:r>
              <a:rPr lang="zh-CN" altLang="en-US" sz="2300" dirty="0">
                <a:solidFill>
                  <a:schemeClr val="bg1">
                    <a:lumMod val="75000"/>
                  </a:schemeClr>
                </a:solidFill>
                <a:latin typeface="微软雅黑" panose="020B0503020204020204" pitchFamily="34" charset="-122"/>
                <a:ea typeface="微软雅黑" panose="020B0503020204020204" pitchFamily="34" charset="-122"/>
              </a:rPr>
              <a:t>王鹏</a:t>
            </a:r>
            <a:r>
              <a:rPr lang="en-US" altLang="zh-CN" sz="2300" dirty="0">
                <a:solidFill>
                  <a:schemeClr val="bg1">
                    <a:lumMod val="75000"/>
                  </a:schemeClr>
                </a:solidFill>
                <a:latin typeface="微软雅黑" panose="020B0503020204020204" pitchFamily="34" charset="-122"/>
                <a:ea typeface="微软雅黑" panose="020B0503020204020204" pitchFamily="34" charset="-122"/>
              </a:rPr>
              <a:t>	  </a:t>
            </a:r>
            <a:r>
              <a:rPr lang="zh-CN" altLang="en-US" sz="2300" dirty="0">
                <a:solidFill>
                  <a:schemeClr val="bg1">
                    <a:lumMod val="75000"/>
                  </a:schemeClr>
                </a:solidFill>
                <a:latin typeface="微软雅黑" panose="020B0503020204020204" pitchFamily="34" charset="-122"/>
                <a:ea typeface="微软雅黑" panose="020B0503020204020204" pitchFamily="34" charset="-122"/>
              </a:rPr>
              <a:t>余洋</a:t>
            </a:r>
            <a:r>
              <a:rPr lang="en-US" altLang="zh-CN" sz="2300" dirty="0">
                <a:solidFill>
                  <a:schemeClr val="bg1">
                    <a:lumMod val="75000"/>
                  </a:schemeClr>
                </a:solidFill>
                <a:latin typeface="微软雅黑" panose="020B0503020204020204" pitchFamily="34" charset="-122"/>
                <a:ea typeface="微软雅黑" panose="020B0503020204020204" pitchFamily="34" charset="-122"/>
              </a:rPr>
              <a:t>	   </a:t>
            </a:r>
            <a:r>
              <a:rPr lang="ko-KR" altLang="en-US" sz="2300" dirty="0">
                <a:solidFill>
                  <a:schemeClr val="bg1">
                    <a:lumMod val="75000"/>
                  </a:schemeClr>
                </a:solidFill>
                <a:latin typeface="微软雅黑" panose="020B0503020204020204" pitchFamily="34" charset="-122"/>
              </a:rPr>
              <a:t>徐子楷</a:t>
            </a:r>
            <a:r>
              <a:rPr lang="en-US" altLang="ko-KR" sz="2300" dirty="0">
                <a:solidFill>
                  <a:schemeClr val="bg1">
                    <a:lumMod val="75000"/>
                  </a:schemeClr>
                </a:solidFill>
                <a:latin typeface="微软雅黑" panose="020B0503020204020204" pitchFamily="34" charset="-122"/>
                <a:ea typeface="微软雅黑" panose="020B0503020204020204" pitchFamily="34" charset="-122"/>
              </a:rPr>
              <a:t>      </a:t>
            </a:r>
            <a:r>
              <a:rPr lang="ko-KR" altLang="en-US" sz="2300" dirty="0">
                <a:solidFill>
                  <a:schemeClr val="bg1">
                    <a:lumMod val="75000"/>
                  </a:schemeClr>
                </a:solidFill>
                <a:latin typeface="微软雅黑" panose="020B0503020204020204" pitchFamily="34" charset="-122"/>
              </a:rPr>
              <a:t>王国超</a:t>
            </a:r>
            <a:r>
              <a:rPr lang="en-US" altLang="ko-KR" sz="2300" dirty="0">
                <a:solidFill>
                  <a:schemeClr val="bg1">
                    <a:lumMod val="75000"/>
                  </a:schemeClr>
                </a:solidFill>
                <a:latin typeface="微软雅黑" panose="020B0503020204020204" pitchFamily="34" charset="-122"/>
                <a:ea typeface="微软雅黑" panose="020B0503020204020204" pitchFamily="34" charset="-122"/>
              </a:rPr>
              <a:t>	  </a:t>
            </a:r>
            <a:r>
              <a:rPr lang="zh-CN" altLang="en-US" sz="2300" dirty="0">
                <a:solidFill>
                  <a:schemeClr val="bg1">
                    <a:lumMod val="75000"/>
                  </a:schemeClr>
                </a:solidFill>
                <a:latin typeface="微软雅黑" panose="020B0503020204020204" pitchFamily="34" charset="-122"/>
                <a:ea typeface="微软雅黑" panose="020B0503020204020204" pitchFamily="34" charset="-122"/>
              </a:rPr>
              <a:t>王信予</a:t>
            </a:r>
            <a:r>
              <a:rPr lang="en-US" altLang="zh-CN" sz="2300" dirty="0">
                <a:solidFill>
                  <a:schemeClr val="bg1">
                    <a:lumMod val="75000"/>
                  </a:schemeClr>
                </a:solidFill>
                <a:latin typeface="微软雅黑" panose="020B0503020204020204" pitchFamily="34" charset="-122"/>
                <a:ea typeface="微软雅黑" panose="020B0503020204020204" pitchFamily="34" charset="-122"/>
              </a:rPr>
              <a:t>      </a:t>
            </a:r>
            <a:r>
              <a:rPr lang="zh-CN" altLang="en-US" sz="2300" dirty="0">
                <a:solidFill>
                  <a:schemeClr val="bg1">
                    <a:lumMod val="75000"/>
                  </a:schemeClr>
                </a:solidFill>
                <a:latin typeface="微软雅黑" panose="020B0503020204020204" pitchFamily="34" charset="-122"/>
                <a:ea typeface="微软雅黑" panose="020B0503020204020204" pitchFamily="34" charset="-122"/>
              </a:rPr>
              <a:t>李炅珍</a:t>
            </a:r>
            <a:endParaRPr lang="en-US" altLang="zh-CN" sz="2300" dirty="0">
              <a:solidFill>
                <a:schemeClr val="bg1">
                  <a:lumMod val="75000"/>
                </a:schemeClr>
              </a:solidFill>
              <a:latin typeface="微软雅黑" panose="020B0503020204020204" pitchFamily="34" charset="-122"/>
              <a:ea typeface="微软雅黑" panose="020B0503020204020204" pitchFamily="34" charset="-122"/>
            </a:endParaRPr>
          </a:p>
          <a:p>
            <a:endParaRPr lang="en-US" altLang="zh-CN" sz="1800" dirty="0">
              <a:solidFill>
                <a:srgbClr val="FFFFCC"/>
              </a:solidFill>
              <a:latin typeface="+mn-ea"/>
            </a:endParaRPr>
          </a:p>
          <a:p>
            <a:endParaRPr lang="ko-KR" altLang="en-US" sz="1800" dirty="0">
              <a:latin typeface="SimSun" panose="02010600030101010101" pitchFamily="2" charset="-122"/>
            </a:endParaRPr>
          </a:p>
        </p:txBody>
      </p:sp>
      <p:pic>
        <p:nvPicPr>
          <p:cNvPr id="7" name="图片 6">
            <a:extLst>
              <a:ext uri="{FF2B5EF4-FFF2-40B4-BE49-F238E27FC236}">
                <a16:creationId xmlns:a16="http://schemas.microsoft.com/office/drawing/2014/main" id="{FAF2671F-8B7F-43AA-9755-2D74EBA2C1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23345" y="3573016"/>
            <a:ext cx="2148830" cy="2148830"/>
          </a:xfrm>
          <a:prstGeom prst="rect">
            <a:avLst/>
          </a:prstGeom>
        </p:spPr>
      </p:pic>
      <p:sp>
        <p:nvSpPr>
          <p:cNvPr id="8" name="矩形 7">
            <a:extLst>
              <a:ext uri="{FF2B5EF4-FFF2-40B4-BE49-F238E27FC236}">
                <a16:creationId xmlns:a16="http://schemas.microsoft.com/office/drawing/2014/main" id="{1610E615-7FF8-44CC-AE02-40493C470EBA}"/>
              </a:ext>
            </a:extLst>
          </p:cNvPr>
          <p:cNvSpPr/>
          <p:nvPr/>
        </p:nvSpPr>
        <p:spPr>
          <a:xfrm>
            <a:off x="3366681" y="5877272"/>
            <a:ext cx="2262158" cy="369332"/>
          </a:xfrm>
          <a:prstGeom prst="rect">
            <a:avLst/>
          </a:prstGeom>
        </p:spPr>
        <p:txBody>
          <a:bodyPr wrap="none">
            <a:spAutoFit/>
          </a:bodyPr>
          <a:lstStyle/>
          <a:p>
            <a:r>
              <a:rPr lang="zh-CN" altLang="en-US" dirty="0">
                <a:solidFill>
                  <a:schemeClr val="bg1">
                    <a:lumMod val="75000"/>
                  </a:schemeClr>
                </a:solidFill>
                <a:latin typeface="微软雅黑" panose="020B0503020204020204" pitchFamily="34" charset="-122"/>
                <a:ea typeface="微软雅黑" panose="020B0503020204020204" pitchFamily="34" charset="-122"/>
              </a:rPr>
              <a:t>更多详细内容请关注</a:t>
            </a:r>
            <a:endParaRPr lang="zh-CN" altLang="en-US" dirty="0"/>
          </a:p>
        </p:txBody>
      </p:sp>
    </p:spTree>
    <p:extLst>
      <p:ext uri="{BB962C8B-B14F-4D97-AF65-F5344CB8AC3E}">
        <p14:creationId xmlns:p14="http://schemas.microsoft.com/office/powerpoint/2010/main" val="30863005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모서리가 둥근 직사각형 3"/>
          <p:cNvSpPr/>
          <p:nvPr/>
        </p:nvSpPr>
        <p:spPr>
          <a:xfrm>
            <a:off x="722149" y="1700808"/>
            <a:ext cx="7776864" cy="2952328"/>
          </a:xfrm>
          <a:prstGeom prst="roundRect">
            <a:avLst>
              <a:gd name="adj" fmla="val 11902"/>
            </a:avLst>
          </a:prstGeom>
          <a:solidFill>
            <a:schemeClr val="tx1"/>
          </a:solidFill>
          <a:ln w="38100">
            <a:solidFill>
              <a:srgbClr val="B2B2B2"/>
            </a:solidFill>
          </a:ln>
          <a:effectLst>
            <a:outerShdw blurRad="152400" dist="317500" dir="5400000" sx="90000" sy="-19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sz="2800" b="1" dirty="0" err="1">
                <a:latin typeface="SimSun" panose="02010600030101010101" pitchFamily="2" charset="-122"/>
                <a:ea typeface="SimSun" panose="02010600030101010101" pitchFamily="2" charset="-122"/>
              </a:rPr>
              <a:t>自由意志（Free</a:t>
            </a:r>
            <a:r>
              <a:rPr lang="en-US" altLang="ko-KR" sz="2800" b="1" dirty="0">
                <a:latin typeface="SimSun" panose="02010600030101010101" pitchFamily="2" charset="-122"/>
                <a:ea typeface="SimSun" panose="02010600030101010101" pitchFamily="2" charset="-122"/>
              </a:rPr>
              <a:t> will）无一个为各方所认可的定义。哲学界对自由意志的定义并不统一；而日常人们所讲的“自由意志”又不同于司法界和心理学界所理解之“自由意志”。</a:t>
            </a:r>
            <a:endParaRPr lang="ko-KR" altLang="ko-KR" sz="2800" b="1" dirty="0">
              <a:latin typeface="SimSun" panose="02010600030101010101" pitchFamily="2" charset="-122"/>
            </a:endParaRPr>
          </a:p>
        </p:txBody>
      </p:sp>
    </p:spTree>
    <p:extLst>
      <p:ext uri="{BB962C8B-B14F-4D97-AF65-F5344CB8AC3E}">
        <p14:creationId xmlns:p14="http://schemas.microsoft.com/office/powerpoint/2010/main" val="36855727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내용 개체 틀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55576" y="1052736"/>
            <a:ext cx="3698639" cy="4279417"/>
          </a:xfrm>
        </p:spPr>
      </p:pic>
      <p:sp>
        <p:nvSpPr>
          <p:cNvPr id="5" name="모서리가 둥근 직사각형 4"/>
          <p:cNvSpPr/>
          <p:nvPr/>
        </p:nvSpPr>
        <p:spPr>
          <a:xfrm>
            <a:off x="5580112" y="1052736"/>
            <a:ext cx="3168352" cy="4275845"/>
          </a:xfrm>
          <a:prstGeom prst="roundRect">
            <a:avLst>
              <a:gd name="adj" fmla="val 10777"/>
            </a:avLst>
          </a:prstGeom>
          <a:solidFill>
            <a:schemeClr val="tx1"/>
          </a:solidFill>
          <a:ln w="571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TW" altLang="zh-CN" dirty="0">
                <a:latin typeface="宋体" panose="02010600030101010101" pitchFamily="2" charset="-122"/>
                <a:ea typeface="宋体" panose="02010600030101010101" pitchFamily="2" charset="-122"/>
              </a:rPr>
              <a:t>大家都相信自己先天是完全自由的，甚至涵盖个人行动，而且认为在任何时间他都可以开始另一种生活方式</a:t>
            </a:r>
            <a:r>
              <a:rPr lang="en-US" altLang="zh-CN" dirty="0">
                <a:latin typeface="宋体" panose="02010600030101010101" pitchFamily="2" charset="-122"/>
                <a:ea typeface="宋体" panose="02010600030101010101" pitchFamily="2" charset="-122"/>
              </a:rPr>
              <a:t>...</a:t>
            </a:r>
            <a:r>
              <a:rPr lang="zh-TW" altLang="zh-CN" dirty="0">
                <a:latin typeface="宋体" panose="02010600030101010101" pitchFamily="2" charset="-122"/>
                <a:ea typeface="宋体" panose="02010600030101010101" pitchFamily="2" charset="-122"/>
              </a:rPr>
              <a:t>。后天，从经验上，他会惊讶地发现自己并不自由，而是受制于必需品，而且不顾他的所有决心，他无法改变自己的行为，而这就形成从他生命开始到结束的生活，他必须扮演自己谴责的角色</a:t>
            </a:r>
            <a:r>
              <a:rPr lang="en-US" altLang="zh-CN" dirty="0">
                <a:latin typeface="宋体" panose="02010600030101010101" pitchFamily="2" charset="-122"/>
                <a:ea typeface="宋体" panose="02010600030101010101" pitchFamily="2" charset="-122"/>
              </a:rPr>
              <a:t>...</a:t>
            </a:r>
            <a:r>
              <a:rPr lang="zh-TW" altLang="zh-CN" dirty="0">
                <a:latin typeface="宋体" panose="02010600030101010101" pitchFamily="2" charset="-122"/>
                <a:ea typeface="宋体" panose="02010600030101010101" pitchFamily="2" charset="-122"/>
              </a:rPr>
              <a:t>。</a:t>
            </a:r>
            <a:endParaRPr lang="en-US" altLang="ko-KR" sz="2800" b="1" dirty="0">
              <a:latin typeface="宋体" panose="02010600030101010101" pitchFamily="2" charset="-122"/>
              <a:ea typeface="宋体" panose="02010600030101010101" pitchFamily="2" charset="-122"/>
            </a:endParaRPr>
          </a:p>
          <a:p>
            <a:pPr algn="ctr"/>
            <a:endParaRPr lang="en-US" altLang="zh-CN" sz="2400" dirty="0">
              <a:latin typeface="SimSun" panose="02010600030101010101" pitchFamily="2" charset="-122"/>
              <a:ea typeface="SimSun" panose="02010600030101010101" pitchFamily="2" charset="-122"/>
            </a:endParaRPr>
          </a:p>
        </p:txBody>
      </p:sp>
      <p:sp>
        <p:nvSpPr>
          <p:cNvPr id="2" name="矩形 1">
            <a:extLst>
              <a:ext uri="{FF2B5EF4-FFF2-40B4-BE49-F238E27FC236}">
                <a16:creationId xmlns:a16="http://schemas.microsoft.com/office/drawing/2014/main" id="{66986D3E-D869-47DD-9047-5DC88B355547}"/>
              </a:ext>
            </a:extLst>
          </p:cNvPr>
          <p:cNvSpPr/>
          <p:nvPr/>
        </p:nvSpPr>
        <p:spPr>
          <a:xfrm>
            <a:off x="419374" y="5493131"/>
            <a:ext cx="4572000" cy="1477328"/>
          </a:xfrm>
          <a:prstGeom prst="rect">
            <a:avLst/>
          </a:prstGeom>
        </p:spPr>
        <p:txBody>
          <a:bodyPr>
            <a:spAutoFit/>
          </a:bodyPr>
          <a:lstStyle/>
          <a:p>
            <a:pPr algn="ctr"/>
            <a:r>
              <a:rPr lang="en-US" altLang="ko-KR" b="1" dirty="0" err="1">
                <a:latin typeface="SimSun" panose="02010600030101010101" pitchFamily="2" charset="-122"/>
                <a:ea typeface="SimSun" panose="02010600030101010101" pitchFamily="2" charset="-122"/>
              </a:rPr>
              <a:t>亚瑟·叔本华</a:t>
            </a:r>
            <a:endParaRPr lang="en-US" altLang="zh-CN" dirty="0">
              <a:latin typeface="SimSun" panose="02010600030101010101" pitchFamily="2" charset="-122"/>
              <a:ea typeface="SimSun" panose="02010600030101010101" pitchFamily="2" charset="-122"/>
            </a:endParaRPr>
          </a:p>
          <a:p>
            <a:pPr algn="ctr"/>
            <a:r>
              <a:rPr lang="zh-CN" altLang="en-US" dirty="0">
                <a:latin typeface="SimSun" panose="02010600030101010101" pitchFamily="2" charset="-122"/>
                <a:ea typeface="SimSun" panose="02010600030101010101" pitchFamily="2" charset="-122"/>
              </a:rPr>
              <a:t>职业</a:t>
            </a:r>
            <a:r>
              <a:rPr lang="en-US" altLang="zh-CN" dirty="0">
                <a:latin typeface="SimSun" panose="02010600030101010101" pitchFamily="2" charset="-122"/>
                <a:ea typeface="SimSun" panose="02010600030101010101" pitchFamily="2" charset="-122"/>
              </a:rPr>
              <a:t>:</a:t>
            </a:r>
            <a:r>
              <a:rPr lang="zh-CN" altLang="en-US" dirty="0">
                <a:latin typeface="SimSun" panose="02010600030101010101" pitchFamily="2" charset="-122"/>
                <a:ea typeface="SimSun" panose="02010600030101010101" pitchFamily="2" charset="-122"/>
              </a:rPr>
              <a:t>哲学家、作家、学者</a:t>
            </a:r>
            <a:br>
              <a:rPr lang="zh-CN" altLang="en-US" dirty="0">
                <a:latin typeface="SimSun" panose="02010600030101010101" pitchFamily="2" charset="-122"/>
                <a:ea typeface="SimSun" panose="02010600030101010101" pitchFamily="2" charset="-122"/>
              </a:rPr>
            </a:br>
            <a:r>
              <a:rPr lang="zh-CN" altLang="en-US" dirty="0">
                <a:latin typeface="SimSun" panose="02010600030101010101" pitchFamily="2" charset="-122"/>
                <a:ea typeface="SimSun" panose="02010600030101010101" pitchFamily="2" charset="-122"/>
              </a:rPr>
              <a:t>生卒：公元</a:t>
            </a:r>
            <a:r>
              <a:rPr lang="en-US" altLang="zh-CN" dirty="0">
                <a:latin typeface="SimSun" panose="02010600030101010101" pitchFamily="2" charset="-122"/>
                <a:ea typeface="SimSun" panose="02010600030101010101" pitchFamily="2" charset="-122"/>
              </a:rPr>
              <a:t>1788</a:t>
            </a:r>
            <a:r>
              <a:rPr lang="zh-CN" altLang="en-US" dirty="0">
                <a:latin typeface="SimSun" panose="02010600030101010101" pitchFamily="2" charset="-122"/>
                <a:ea typeface="SimSun" panose="02010600030101010101" pitchFamily="2" charset="-122"/>
              </a:rPr>
              <a:t>年</a:t>
            </a:r>
            <a:r>
              <a:rPr lang="en-US" altLang="zh-CN" dirty="0">
                <a:latin typeface="SimSun" panose="02010600030101010101" pitchFamily="2" charset="-122"/>
                <a:ea typeface="SimSun" panose="02010600030101010101" pitchFamily="2" charset="-122"/>
              </a:rPr>
              <a:t>02</a:t>
            </a:r>
            <a:r>
              <a:rPr lang="zh-CN" altLang="en-US" dirty="0">
                <a:latin typeface="SimSun" panose="02010600030101010101" pitchFamily="2" charset="-122"/>
                <a:ea typeface="SimSun" panose="02010600030101010101" pitchFamily="2" charset="-122"/>
              </a:rPr>
              <a:t>月</a:t>
            </a:r>
            <a:r>
              <a:rPr lang="en-US" altLang="zh-CN" dirty="0">
                <a:latin typeface="SimSun" panose="02010600030101010101" pitchFamily="2" charset="-122"/>
                <a:ea typeface="SimSun" panose="02010600030101010101" pitchFamily="2" charset="-122"/>
              </a:rPr>
              <a:t>22</a:t>
            </a:r>
            <a:r>
              <a:rPr lang="zh-CN" altLang="en-US" dirty="0">
                <a:latin typeface="SimSun" panose="02010600030101010101" pitchFamily="2" charset="-122"/>
                <a:ea typeface="SimSun" panose="02010600030101010101" pitchFamily="2" charset="-122"/>
              </a:rPr>
              <a:t>日</a:t>
            </a:r>
            <a:r>
              <a:rPr lang="en-US" altLang="zh-CN" dirty="0">
                <a:latin typeface="SimSun" panose="02010600030101010101" pitchFamily="2" charset="-122"/>
                <a:ea typeface="SimSun" panose="02010600030101010101" pitchFamily="2" charset="-122"/>
              </a:rPr>
              <a:t>-</a:t>
            </a:r>
            <a:r>
              <a:rPr lang="zh-CN" altLang="en-US" dirty="0">
                <a:latin typeface="SimSun" panose="02010600030101010101" pitchFamily="2" charset="-122"/>
                <a:ea typeface="SimSun" panose="02010600030101010101" pitchFamily="2" charset="-122"/>
              </a:rPr>
              <a:t>公元</a:t>
            </a:r>
            <a:r>
              <a:rPr lang="en-US" altLang="zh-CN" dirty="0">
                <a:latin typeface="SimSun" panose="02010600030101010101" pitchFamily="2" charset="-122"/>
                <a:ea typeface="SimSun" panose="02010600030101010101" pitchFamily="2" charset="-122"/>
              </a:rPr>
              <a:t>1860</a:t>
            </a:r>
            <a:r>
              <a:rPr lang="zh-CN" altLang="en-US" dirty="0">
                <a:latin typeface="SimSun" panose="02010600030101010101" pitchFamily="2" charset="-122"/>
                <a:ea typeface="SimSun" panose="02010600030101010101" pitchFamily="2" charset="-122"/>
              </a:rPr>
              <a:t>年</a:t>
            </a:r>
            <a:r>
              <a:rPr lang="en-US" altLang="zh-CN" dirty="0">
                <a:latin typeface="SimSun" panose="02010600030101010101" pitchFamily="2" charset="-122"/>
                <a:ea typeface="SimSun" panose="02010600030101010101" pitchFamily="2" charset="-122"/>
              </a:rPr>
              <a:t>09</a:t>
            </a:r>
            <a:r>
              <a:rPr lang="zh-CN" altLang="en-US" dirty="0">
                <a:latin typeface="SimSun" panose="02010600030101010101" pitchFamily="2" charset="-122"/>
                <a:ea typeface="SimSun" panose="02010600030101010101" pitchFamily="2" charset="-122"/>
              </a:rPr>
              <a:t>月</a:t>
            </a:r>
            <a:r>
              <a:rPr lang="en-US" altLang="zh-CN" dirty="0">
                <a:latin typeface="SimSun" panose="02010600030101010101" pitchFamily="2" charset="-122"/>
                <a:ea typeface="SimSun" panose="02010600030101010101" pitchFamily="2" charset="-122"/>
              </a:rPr>
              <a:t>21</a:t>
            </a:r>
            <a:r>
              <a:rPr lang="zh-CN" altLang="en-US" dirty="0">
                <a:latin typeface="SimSun" panose="02010600030101010101" pitchFamily="2" charset="-122"/>
                <a:ea typeface="SimSun" panose="02010600030101010101" pitchFamily="2" charset="-122"/>
              </a:rPr>
              <a:t>日</a:t>
            </a:r>
            <a:br>
              <a:rPr lang="zh-CN" altLang="en-US" dirty="0">
                <a:latin typeface="SimSun" panose="02010600030101010101" pitchFamily="2" charset="-122"/>
                <a:ea typeface="SimSun" panose="02010600030101010101" pitchFamily="2" charset="-122"/>
              </a:rPr>
            </a:br>
            <a:endParaRPr lang="ko-KR" altLang="en-US" dirty="0">
              <a:latin typeface="SimSun" panose="02010600030101010101" pitchFamily="2" charset="-122"/>
            </a:endParaRPr>
          </a:p>
        </p:txBody>
      </p:sp>
    </p:spTree>
    <p:extLst>
      <p:ext uri="{BB962C8B-B14F-4D97-AF65-F5344CB8AC3E}">
        <p14:creationId xmlns:p14="http://schemas.microsoft.com/office/powerpoint/2010/main" val="38871978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내용 개체 틀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27584" y="1187942"/>
            <a:ext cx="3312368" cy="3832492"/>
          </a:xfrm>
        </p:spPr>
      </p:pic>
      <p:sp>
        <p:nvSpPr>
          <p:cNvPr id="7" name="모서리가 둥근 직사각형 6"/>
          <p:cNvSpPr/>
          <p:nvPr/>
        </p:nvSpPr>
        <p:spPr>
          <a:xfrm>
            <a:off x="5364088" y="1159428"/>
            <a:ext cx="3240360" cy="4752528"/>
          </a:xfrm>
          <a:prstGeom prst="roundRect">
            <a:avLst>
              <a:gd name="adj" fmla="val 8296"/>
            </a:avLst>
          </a:prstGeom>
          <a:solidFill>
            <a:schemeClr val="tx1"/>
          </a:solidFill>
          <a:ln w="571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dirty="0"/>
              <a:t>宇宙像时钟那样运行，某一时刻宇宙的完整信息能够决定它在未来和过去任意时刻的状态。决定它在未来和过去时刻的状态与机器的自然图景相联系的、关于宇宙的过程可以在一个简单的数学方程式中表现出来的理论。宇宙像时钟那样运行，某一时刻宇宙的完整信息能够决定它在未来和过去任意时刻的状态。</a:t>
            </a:r>
            <a:endParaRPr lang="zh-CN" altLang="en-US" sz="2400" dirty="0">
              <a:latin typeface="SimSun" panose="02010600030101010101" pitchFamily="2" charset="-122"/>
              <a:ea typeface="SimSun" panose="02010600030101010101" pitchFamily="2" charset="-122"/>
            </a:endParaRPr>
          </a:p>
        </p:txBody>
      </p:sp>
      <p:sp>
        <p:nvSpPr>
          <p:cNvPr id="2" name="矩形 1">
            <a:extLst>
              <a:ext uri="{FF2B5EF4-FFF2-40B4-BE49-F238E27FC236}">
                <a16:creationId xmlns:a16="http://schemas.microsoft.com/office/drawing/2014/main" id="{3B8A977D-F5C3-457B-9F5D-2A7CEF9856D4}"/>
              </a:ext>
            </a:extLst>
          </p:cNvPr>
          <p:cNvSpPr/>
          <p:nvPr/>
        </p:nvSpPr>
        <p:spPr>
          <a:xfrm>
            <a:off x="197768" y="5157192"/>
            <a:ext cx="4572000" cy="1292662"/>
          </a:xfrm>
          <a:prstGeom prst="rect">
            <a:avLst/>
          </a:prstGeom>
        </p:spPr>
        <p:txBody>
          <a:bodyPr>
            <a:spAutoFit/>
          </a:bodyPr>
          <a:lstStyle/>
          <a:p>
            <a:pPr algn="ctr"/>
            <a:r>
              <a:rPr lang="en-US" altLang="ko-KR" sz="2400" b="1" dirty="0" err="1">
                <a:latin typeface="SimSun" panose="02010600030101010101" pitchFamily="2" charset="-122"/>
                <a:ea typeface="SimSun" panose="02010600030101010101" pitchFamily="2" charset="-122"/>
              </a:rPr>
              <a:t>拉普拉斯</a:t>
            </a:r>
            <a:endParaRPr lang="en-US" altLang="zh-CN" dirty="0">
              <a:latin typeface="SimSun" panose="02010600030101010101" pitchFamily="2" charset="-122"/>
              <a:ea typeface="SimSun" panose="02010600030101010101" pitchFamily="2" charset="-122"/>
            </a:endParaRPr>
          </a:p>
          <a:p>
            <a:pPr algn="ctr"/>
            <a:r>
              <a:rPr lang="zh-CN" altLang="en-US" dirty="0">
                <a:latin typeface="SimSun" panose="02010600030101010101" pitchFamily="2" charset="-122"/>
                <a:ea typeface="SimSun" panose="02010600030101010101" pitchFamily="2" charset="-122"/>
              </a:rPr>
              <a:t>职业：数学家、物理学家</a:t>
            </a:r>
          </a:p>
          <a:p>
            <a:pPr algn="ctr"/>
            <a:r>
              <a:rPr lang="zh-CN" altLang="en-US" dirty="0">
                <a:latin typeface="SimSun" panose="02010600030101010101" pitchFamily="2" charset="-122"/>
                <a:ea typeface="SimSun" panose="02010600030101010101" pitchFamily="2" charset="-122"/>
              </a:rPr>
              <a:t>生卒：</a:t>
            </a:r>
            <a:r>
              <a:rPr lang="en-US" altLang="zh-CN" dirty="0">
                <a:latin typeface="SimSun" panose="02010600030101010101" pitchFamily="2" charset="-122"/>
                <a:ea typeface="SimSun" panose="02010600030101010101" pitchFamily="2" charset="-122"/>
              </a:rPr>
              <a:t>1749</a:t>
            </a:r>
            <a:r>
              <a:rPr lang="zh-CN" altLang="en-US" dirty="0">
                <a:latin typeface="SimSun" panose="02010600030101010101" pitchFamily="2" charset="-122"/>
                <a:ea typeface="SimSun" panose="02010600030101010101" pitchFamily="2" charset="-122"/>
              </a:rPr>
              <a:t>年（己巳年）</a:t>
            </a:r>
            <a:r>
              <a:rPr lang="en-US" altLang="zh-CN" dirty="0">
                <a:latin typeface="SimSun" panose="02010600030101010101" pitchFamily="2" charset="-122"/>
                <a:ea typeface="SimSun" panose="02010600030101010101" pitchFamily="2" charset="-122"/>
              </a:rPr>
              <a:t>3</a:t>
            </a:r>
            <a:r>
              <a:rPr lang="zh-CN" altLang="en-US" dirty="0">
                <a:latin typeface="SimSun" panose="02010600030101010101" pitchFamily="2" charset="-122"/>
                <a:ea typeface="SimSun" panose="02010600030101010101" pitchFamily="2" charset="-122"/>
              </a:rPr>
              <a:t>月</a:t>
            </a:r>
            <a:r>
              <a:rPr lang="en-US" altLang="zh-CN" dirty="0">
                <a:latin typeface="SimSun" panose="02010600030101010101" pitchFamily="2" charset="-122"/>
                <a:ea typeface="SimSun" panose="02010600030101010101" pitchFamily="2" charset="-122"/>
              </a:rPr>
              <a:t>23</a:t>
            </a:r>
            <a:r>
              <a:rPr lang="zh-CN" altLang="en-US" dirty="0">
                <a:latin typeface="SimSun" panose="02010600030101010101" pitchFamily="2" charset="-122"/>
                <a:ea typeface="SimSun" panose="02010600030101010101" pitchFamily="2" charset="-122"/>
              </a:rPr>
              <a:t>日</a:t>
            </a:r>
            <a:r>
              <a:rPr lang="en-US" altLang="zh-CN" dirty="0">
                <a:latin typeface="SimSun" panose="02010600030101010101" pitchFamily="2" charset="-122"/>
                <a:ea typeface="SimSun" panose="02010600030101010101" pitchFamily="2" charset="-122"/>
              </a:rPr>
              <a:t>-1827</a:t>
            </a:r>
            <a:r>
              <a:rPr lang="zh-CN" altLang="en-US" dirty="0">
                <a:latin typeface="SimSun" panose="02010600030101010101" pitchFamily="2" charset="-122"/>
                <a:ea typeface="SimSun" panose="02010600030101010101" pitchFamily="2" charset="-122"/>
              </a:rPr>
              <a:t>年</a:t>
            </a:r>
            <a:r>
              <a:rPr lang="en-US" altLang="zh-CN" dirty="0">
                <a:latin typeface="SimSun" panose="02010600030101010101" pitchFamily="2" charset="-122"/>
                <a:ea typeface="SimSun" panose="02010600030101010101" pitchFamily="2" charset="-122"/>
              </a:rPr>
              <a:t>3</a:t>
            </a:r>
            <a:r>
              <a:rPr lang="zh-CN" altLang="en-US" dirty="0">
                <a:latin typeface="SimSun" panose="02010600030101010101" pitchFamily="2" charset="-122"/>
                <a:ea typeface="SimSun" panose="02010600030101010101" pitchFamily="2" charset="-122"/>
              </a:rPr>
              <a:t>月</a:t>
            </a:r>
            <a:r>
              <a:rPr lang="en-US" altLang="zh-CN" dirty="0">
                <a:latin typeface="SimSun" panose="02010600030101010101" pitchFamily="2" charset="-122"/>
                <a:ea typeface="SimSun" panose="02010600030101010101" pitchFamily="2" charset="-122"/>
              </a:rPr>
              <a:t>5</a:t>
            </a:r>
            <a:r>
              <a:rPr lang="zh-CN" altLang="en-US" dirty="0">
                <a:latin typeface="SimSun" panose="02010600030101010101" pitchFamily="2" charset="-122"/>
                <a:ea typeface="SimSun" panose="02010600030101010101" pitchFamily="2" charset="-122"/>
              </a:rPr>
              <a:t>日卒于巴黎</a:t>
            </a:r>
          </a:p>
        </p:txBody>
      </p:sp>
    </p:spTree>
    <p:extLst>
      <p:ext uri="{BB962C8B-B14F-4D97-AF65-F5344CB8AC3E}">
        <p14:creationId xmlns:p14="http://schemas.microsoft.com/office/powerpoint/2010/main" val="36109980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내용 개체 틀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5081" y="3861048"/>
            <a:ext cx="2572743" cy="2798791"/>
          </a:xfrm>
        </p:spPr>
      </p:pic>
      <p:sp>
        <p:nvSpPr>
          <p:cNvPr id="5" name="모서리가 둥근 사각형 설명선 4"/>
          <p:cNvSpPr/>
          <p:nvPr/>
        </p:nvSpPr>
        <p:spPr>
          <a:xfrm>
            <a:off x="2987824" y="260648"/>
            <a:ext cx="5760640" cy="3384376"/>
          </a:xfrm>
          <a:prstGeom prst="wedgeRoundRectCallout">
            <a:avLst>
              <a:gd name="adj1" fmla="val -38104"/>
              <a:gd name="adj2" fmla="val 70934"/>
              <a:gd name="adj3" fmla="val 16667"/>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latin typeface="SimSun" panose="02010600030101010101" pitchFamily="2" charset="-122"/>
                <a:ea typeface="SimSun" panose="02010600030101010101" pitchFamily="2" charset="-122"/>
              </a:rPr>
              <a:t>休谟：</a:t>
            </a:r>
            <a:endParaRPr lang="en-US" altLang="zh-CN" sz="2800" dirty="0">
              <a:latin typeface="SimSun" panose="02010600030101010101" pitchFamily="2" charset="-122"/>
              <a:ea typeface="SimSun" panose="02010600030101010101" pitchFamily="2" charset="-122"/>
            </a:endParaRPr>
          </a:p>
          <a:p>
            <a:pPr algn="ctr"/>
            <a:endParaRPr lang="en-US" altLang="zh-CN" sz="2800" dirty="0">
              <a:latin typeface="SimSun" panose="02010600030101010101" pitchFamily="2" charset="-122"/>
              <a:ea typeface="SimSun" panose="02010600030101010101" pitchFamily="2" charset="-122"/>
            </a:endParaRPr>
          </a:p>
          <a:p>
            <a:pPr algn="ctr"/>
            <a:r>
              <a:rPr lang="zh-CN" altLang="ko-KR" sz="2800" dirty="0">
                <a:latin typeface="SimSun" panose="02010600030101010101" pitchFamily="2" charset="-122"/>
                <a:ea typeface="SimSun" panose="02010600030101010101" pitchFamily="2" charset="-122"/>
              </a:rPr>
              <a:t>如果动机和行动之间没有因果联系，那么褒贬就不存在道德基础。</a:t>
            </a:r>
            <a:endParaRPr lang="ko-KR" altLang="en-US" sz="2800" dirty="0">
              <a:latin typeface="SimSun" panose="02010600030101010101" pitchFamily="2" charset="-122"/>
            </a:endParaRPr>
          </a:p>
        </p:txBody>
      </p:sp>
    </p:spTree>
    <p:extLst>
      <p:ext uri="{BB962C8B-B14F-4D97-AF65-F5344CB8AC3E}">
        <p14:creationId xmlns:p14="http://schemas.microsoft.com/office/powerpoint/2010/main" val="9337483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내용 개체 틀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6165" y="3789040"/>
            <a:ext cx="2705675" cy="2850720"/>
          </a:xfrm>
        </p:spPr>
      </p:pic>
      <p:sp>
        <p:nvSpPr>
          <p:cNvPr id="5" name="모서리가 둥근 사각형 설명선 4"/>
          <p:cNvSpPr/>
          <p:nvPr/>
        </p:nvSpPr>
        <p:spPr>
          <a:xfrm>
            <a:off x="2987824" y="260648"/>
            <a:ext cx="5760640" cy="3384376"/>
          </a:xfrm>
          <a:prstGeom prst="wedgeRoundRectCallout">
            <a:avLst>
              <a:gd name="adj1" fmla="val -38104"/>
              <a:gd name="adj2" fmla="val 70934"/>
              <a:gd name="adj3" fmla="val 16667"/>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latin typeface="SimSun" panose="02010600030101010101" pitchFamily="2" charset="-122"/>
                <a:ea typeface="SimSun" panose="02010600030101010101" pitchFamily="2" charset="-122"/>
              </a:rPr>
              <a:t>康德：</a:t>
            </a:r>
            <a:endParaRPr lang="en-US" altLang="zh-CN" sz="2800" dirty="0">
              <a:latin typeface="SimSun" panose="02010600030101010101" pitchFamily="2" charset="-122"/>
              <a:ea typeface="SimSun" panose="02010600030101010101" pitchFamily="2" charset="-122"/>
            </a:endParaRPr>
          </a:p>
          <a:p>
            <a:pPr algn="ctr"/>
            <a:endParaRPr lang="en-US" altLang="zh-CN" sz="2800" dirty="0">
              <a:latin typeface="SimSun" panose="02010600030101010101" pitchFamily="2" charset="-122"/>
              <a:ea typeface="SimSun" panose="02010600030101010101" pitchFamily="2" charset="-122"/>
            </a:endParaRPr>
          </a:p>
          <a:p>
            <a:pPr algn="ctr"/>
            <a:r>
              <a:rPr lang="zh-CN" altLang="ko-KR" sz="2800" dirty="0"/>
              <a:t>真正的自由被认为是指人在道德实践意义上</a:t>
            </a:r>
            <a:r>
              <a:rPr lang="zh-CN" altLang="ko-KR" sz="2800" b="1" dirty="0"/>
              <a:t>具有不受自然律束缚、摆脱肉体本能</a:t>
            </a:r>
            <a:r>
              <a:rPr lang="zh-CN" altLang="ko-KR" sz="2800" dirty="0"/>
              <a:t>而</a:t>
            </a:r>
            <a:r>
              <a:rPr lang="zh-CN" altLang="ko-KR" sz="2800" b="1" dirty="0"/>
              <a:t>按自身立法行事</a:t>
            </a:r>
            <a:r>
              <a:rPr lang="zh-CN" altLang="ko-KR" sz="2800" dirty="0"/>
              <a:t>的自由意志</a:t>
            </a:r>
            <a:r>
              <a:rPr lang="zh-CN" altLang="en-US" sz="2800" dirty="0"/>
              <a:t>。</a:t>
            </a:r>
            <a:endParaRPr lang="ko-KR" altLang="en-US" sz="2800" dirty="0">
              <a:latin typeface="SimSun" panose="02010600030101010101" pitchFamily="2" charset="-122"/>
            </a:endParaRPr>
          </a:p>
        </p:txBody>
      </p:sp>
    </p:spTree>
    <p:extLst>
      <p:ext uri="{BB962C8B-B14F-4D97-AF65-F5344CB8AC3E}">
        <p14:creationId xmlns:p14="http://schemas.microsoft.com/office/powerpoint/2010/main" val="38065339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직사각형 4"/>
          <p:cNvSpPr/>
          <p:nvPr/>
        </p:nvSpPr>
        <p:spPr>
          <a:xfrm>
            <a:off x="539552" y="2636912"/>
            <a:ext cx="8280920" cy="1152128"/>
          </a:xfrm>
          <a:prstGeom prst="rect">
            <a:avLst/>
          </a:prstGeom>
          <a:solidFill>
            <a:schemeClr val="bg1">
              <a:lumMod val="85000"/>
            </a:schemeClr>
          </a:solidFill>
          <a:ln w="57150">
            <a:solidFill>
              <a:schemeClr val="bg1">
                <a:lumMod val="50000"/>
              </a:schemeClr>
            </a:solid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p:cNvSpPr>
            <a:spLocks noGrp="1"/>
          </p:cNvSpPr>
          <p:nvPr>
            <p:ph type="title"/>
          </p:nvPr>
        </p:nvSpPr>
        <p:spPr>
          <a:xfrm>
            <a:off x="539552" y="2636912"/>
            <a:ext cx="8229600" cy="1143000"/>
          </a:xfrm>
        </p:spPr>
        <p:txBody>
          <a:bodyPr/>
          <a:lstStyle/>
          <a:p>
            <a:r>
              <a:rPr lang="zh-CN" altLang="en-US" b="1" dirty="0"/>
              <a:t>二、拉普拉斯的决定论与反驳</a:t>
            </a:r>
            <a:endParaRPr lang="ko-KR" altLang="en-US" b="1" dirty="0"/>
          </a:p>
        </p:txBody>
      </p:sp>
    </p:spTree>
    <p:extLst>
      <p:ext uri="{BB962C8B-B14F-4D97-AF65-F5344CB8AC3E}">
        <p14:creationId xmlns:p14="http://schemas.microsoft.com/office/powerpoint/2010/main" val="601690022"/>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457</TotalTime>
  <Words>1510</Words>
  <Application>Microsoft Office PowerPoint</Application>
  <PresentationFormat>全屏显示(4:3)</PresentationFormat>
  <Paragraphs>94</Paragraphs>
  <Slides>35</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35</vt:i4>
      </vt:variant>
    </vt:vector>
  </HeadingPairs>
  <TitlesOfParts>
    <vt:vector size="43" baseType="lpstr">
      <vt:lpstr>휴먼둥근헤드라인</vt:lpstr>
      <vt:lpstr>맑은 고딕</vt:lpstr>
      <vt:lpstr>SimSun</vt:lpstr>
      <vt:lpstr>SimSun</vt:lpstr>
      <vt:lpstr>微软雅黑</vt:lpstr>
      <vt:lpstr>Arial</vt:lpstr>
      <vt:lpstr>Times New Roman</vt:lpstr>
      <vt:lpstr>Office 테마</vt:lpstr>
      <vt:lpstr>人是否有自由意志</vt:lpstr>
      <vt:lpstr>PowerPoint 演示文稿</vt:lpstr>
      <vt:lpstr>一、关于自由意志</vt:lpstr>
      <vt:lpstr>PowerPoint 演示文稿</vt:lpstr>
      <vt:lpstr>PowerPoint 演示文稿</vt:lpstr>
      <vt:lpstr>PowerPoint 演示文稿</vt:lpstr>
      <vt:lpstr>PowerPoint 演示文稿</vt:lpstr>
      <vt:lpstr>PowerPoint 演示文稿</vt:lpstr>
      <vt:lpstr>二、拉普拉斯的决定论与反驳</vt:lpstr>
      <vt:lpstr>PowerPoint 演示文稿</vt:lpstr>
      <vt:lpstr>PowerPoint 演示文稿</vt:lpstr>
      <vt:lpstr>PowerPoint 演示文稿</vt:lpstr>
      <vt:lpstr>PowerPoint 演示文稿</vt:lpstr>
      <vt:lpstr>PowerPoint 演示文稿</vt:lpstr>
      <vt:lpstr>三、自由意志的产生过程</vt:lpstr>
      <vt:lpstr>PowerPoint 演示文稿</vt:lpstr>
      <vt:lpstr>PowerPoint 演示文稿</vt:lpstr>
      <vt:lpstr>PowerPoint 演示文稿</vt:lpstr>
      <vt:lpstr>PowerPoint 演示文稿</vt:lpstr>
      <vt:lpstr> “机器人知道自己是机器人吗？”</vt:lpstr>
      <vt:lpstr>PowerPoint 演示文稿</vt:lpstr>
      <vt:lpstr>四、自由意志的存在方式</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人是否有自由意志</dc:title>
  <dc:creator>Windows User</dc:creator>
  <cp:lastModifiedBy>王 鹏</cp:lastModifiedBy>
  <cp:revision>36</cp:revision>
  <dcterms:created xsi:type="dcterms:W3CDTF">2019-11-09T10:50:01Z</dcterms:created>
  <dcterms:modified xsi:type="dcterms:W3CDTF">2019-11-12T06:48:40Z</dcterms:modified>
</cp:coreProperties>
</file>

<file path=docProps/thumbnail.jpeg>
</file>